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4" r:id="rId2"/>
  </p:sldMasterIdLst>
  <p:notesMasterIdLst>
    <p:notesMasterId r:id="rId14"/>
  </p:notesMasterIdLst>
  <p:sldIdLst>
    <p:sldId id="256" r:id="rId3"/>
    <p:sldId id="257" r:id="rId4"/>
    <p:sldId id="270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>
      <p:cViewPr varScale="1">
        <p:scale>
          <a:sx n="74" d="100"/>
          <a:sy n="74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7274FFF-1832-4984-B7EB-E0F839193796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48FE8F41-E671-4A50-9AEA-6CE65FE51B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0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27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AD45-5154-4E2B-9680-240E5A710E86}" type="datetime1">
              <a:rPr lang="en-US" smtClean="0"/>
              <a:pPr/>
              <a:t>3/3/2016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5BED8-E022-43B9-AAE3-0F7ED9E75C55}" type="slidenum">
              <a:rPr lang="en-US" sz="1800" smtClean="0">
                <a:solidFill>
                  <a:srgbClr val="FFFFFF"/>
                </a:solidFill>
              </a:rPr>
              <a:pPr/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3629-B628-4031-806A-078AD939790A}" type="datetime1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BED8-E022-43B9-AAE3-0F7ED9E75C55}" type="slidenum">
              <a:rPr lang="en-US" sz="2000" smtClean="0">
                <a:solidFill>
                  <a:srgbClr val="FFFFFF"/>
                </a:solidFill>
                <a:latin typeface="+mj-lt"/>
                <a:ea typeface="+mj-lt"/>
                <a:cs typeface="+mj-lt"/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3629-B628-4031-806A-078AD939790A}" type="datetime1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BED8-E022-43B9-AAE3-0F7ED9E75C55}" type="slidenum">
              <a:rPr lang="en-US" sz="2000" smtClean="0">
                <a:solidFill>
                  <a:srgbClr val="FFFFFF"/>
                </a:solidFill>
                <a:latin typeface="+mj-lt"/>
                <a:ea typeface="+mj-lt"/>
                <a:cs typeface="+mj-lt"/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B937-0D81-49D7-BD7F-D4BB8E5B42DE}" type="datetime1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B012-B42E-402E-9A43-2F83EA8A37E1}" type="datetime1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0429-4E5D-4374-8A9B-A7FE97DF2AC7}" type="datetime1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22CB-92AE-4D69-8517-1630B6860F90}" type="datetime1">
              <a:rPr lang="en-US" smtClean="0"/>
              <a:pPr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D647-E7E6-4F38-815A-29B76715634D}" type="datetime1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8DBF-EC48-4489-B70F-16C6DB469967}" type="datetime1">
              <a:rPr lang="en-US" smtClean="0"/>
              <a:pPr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33FB-2A5C-4E92-A3B9-6E0D0ED3147A}" type="datetime1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627D-B7EA-412F-B4DB-2BC55D2B9DF7}" type="datetime1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algn="r"/>
            <a:fld id="{F2A93629-B628-4031-806A-078AD939790A}" type="datetime1">
              <a:rPr lang="en-US" smtClean="0"/>
              <a:pPr algn="r"/>
              <a:t>3/3/2016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algn="ctr"/>
            <a:fld id="{E7C5BED8-E022-43B9-AAE3-0F7ED9E75C55}" type="slidenum">
              <a:rPr lang="en-US" sz="2000" smtClean="0">
                <a:solidFill>
                  <a:srgbClr val="FFFFFF"/>
                </a:solidFill>
                <a:latin typeface="+mj-lt"/>
                <a:ea typeface="+mj-lt"/>
                <a:cs typeface="+mj-lt"/>
              </a:rPr>
              <a:pPr algn="ctr"/>
              <a:t>‹#›</a:t>
            </a:fld>
            <a:endParaRPr lang="en-US" sz="1400" dirty="0">
              <a:solidFill>
                <a:srgbClr val="FFFFFF"/>
              </a:solidFill>
              <a:latin typeface="+mj-lt"/>
              <a:ea typeface="+mj-lt"/>
              <a:cs typeface="+mj-lt"/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Diction and Tone</a:t>
            </a:r>
            <a:endParaRPr sz="48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tint val="10000"/>
                </a:schemeClr>
              </a:solidFill>
              <a:effectLst>
                <a:outerShdw blurRad="50000" dist="50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600" dirty="0" smtClean="0"/>
              <a:t>Chapter 11 – </a:t>
            </a:r>
            <a:r>
              <a:rPr lang="en-US" sz="3600" i="1" dirty="0" smtClean="0"/>
              <a:t>Models for Writers</a:t>
            </a:r>
          </a:p>
          <a:p>
            <a:r>
              <a:rPr lang="en-US" sz="3600" i="1" dirty="0" smtClean="0"/>
              <a:t>Reading:  “Shame”</a:t>
            </a:r>
            <a:endParaRPr lang="en-U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Examples of Jargon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For example, computer terms like </a:t>
            </a:r>
            <a:r>
              <a:rPr lang="en-US" sz="4000" i="1" dirty="0"/>
              <a:t>input, output</a:t>
            </a:r>
            <a:r>
              <a:rPr lang="en-US" sz="4000" dirty="0"/>
              <a:t>, and </a:t>
            </a:r>
            <a:r>
              <a:rPr lang="en-US" sz="4000" i="1" dirty="0"/>
              <a:t>feedback</a:t>
            </a:r>
            <a:r>
              <a:rPr lang="en-US" sz="4000" dirty="0"/>
              <a:t> are sometimes used in place of </a:t>
            </a:r>
            <a:r>
              <a:rPr lang="en-US" sz="4000" i="1" dirty="0"/>
              <a:t>contribution, result</a:t>
            </a:r>
            <a:r>
              <a:rPr lang="en-US" sz="4000" dirty="0"/>
              <a:t>, and </a:t>
            </a:r>
            <a:r>
              <a:rPr lang="en-US" sz="4000" i="1" dirty="0"/>
              <a:t>response</a:t>
            </a:r>
            <a:r>
              <a:rPr lang="en-US" sz="4000" dirty="0"/>
              <a:t> in other fields, especially in business. </a:t>
            </a:r>
          </a:p>
        </p:txBody>
      </p:sp>
    </p:spTree>
    <p:extLst>
      <p:ext uri="{BB962C8B-B14F-4D97-AF65-F5344CB8AC3E}">
        <p14:creationId xmlns:p14="http://schemas.microsoft.com/office/powerpoint/2010/main" val="338224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153400" cy="525780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The </a:t>
            </a:r>
            <a:r>
              <a:rPr lang="en-US" sz="3200" dirty="0">
                <a:solidFill>
                  <a:srgbClr val="00B0F0"/>
                </a:solidFill>
              </a:rPr>
              <a:t>diction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B0F0"/>
                </a:solidFill>
              </a:rPr>
              <a:t>and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B0F0"/>
                </a:solidFill>
              </a:rPr>
              <a:t>tone</a:t>
            </a:r>
            <a:r>
              <a:rPr lang="en-US" sz="3200" dirty="0"/>
              <a:t> of an essay are subtle forces, but they </a:t>
            </a:r>
            <a:r>
              <a:rPr lang="en-US" sz="3200" dirty="0" smtClean="0"/>
              <a:t>have a </a:t>
            </a:r>
            <a:r>
              <a:rPr lang="en-US" sz="3200" dirty="0"/>
              <a:t>tremendous influence on readers. They are instrumental in determining how we will feel while </a:t>
            </a:r>
            <a:r>
              <a:rPr lang="en-US" sz="3200"/>
              <a:t>reading </a:t>
            </a:r>
            <a:r>
              <a:rPr lang="en-US" sz="3200" smtClean="0"/>
              <a:t>and </a:t>
            </a:r>
            <a:r>
              <a:rPr lang="en-US" sz="3200" dirty="0"/>
              <a:t>what attitude we will have toward its argument or the points it makes. Readers react in a variety of </a:t>
            </a:r>
            <a:r>
              <a:rPr lang="en-US" sz="3200" dirty="0" smtClean="0"/>
              <a:t>ways, and it is the </a:t>
            </a:r>
            <a:r>
              <a:rPr lang="en-US" sz="3200" dirty="0"/>
              <a:t>diction and tone of the piece </a:t>
            </a:r>
            <a:r>
              <a:rPr lang="en-US" sz="3200" dirty="0" smtClean="0"/>
              <a:t>that leave a </a:t>
            </a:r>
            <a:r>
              <a:rPr lang="en-US" sz="3200" dirty="0"/>
              <a:t>strong emotional impression.</a:t>
            </a:r>
          </a:p>
        </p:txBody>
      </p:sp>
    </p:spTree>
    <p:extLst>
      <p:ext uri="{BB962C8B-B14F-4D97-AF65-F5344CB8AC3E}">
        <p14:creationId xmlns:p14="http://schemas.microsoft.com/office/powerpoint/2010/main" val="164944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WHAT IS DICTION?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Diction</a:t>
            </a:r>
            <a:r>
              <a:rPr lang="en-US" sz="3600" dirty="0"/>
              <a:t> refers to a writer’s choice and use of words. Good diction is precise and appropriate: The words mean exactly what the writer intends, and the words are well suited to the writer’s subject, purpose, and intended audience.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Diction: Connotation </a:t>
            </a:r>
            <a:r>
              <a:rPr lang="en-US" b="1" dirty="0">
                <a:solidFill>
                  <a:srgbClr val="00B0F0"/>
                </a:solidFill>
              </a:rPr>
              <a:t>and </a:t>
            </a:r>
            <a:r>
              <a:rPr lang="en-US" b="1" dirty="0" smtClean="0">
                <a:solidFill>
                  <a:srgbClr val="00B0F0"/>
                </a:solidFill>
              </a:rPr>
              <a:t>Denotation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Both </a:t>
            </a:r>
            <a:r>
              <a:rPr lang="en-US" sz="3600" b="1" dirty="0"/>
              <a:t>connotation</a:t>
            </a:r>
            <a:r>
              <a:rPr lang="en-US" sz="3600" dirty="0"/>
              <a:t> and </a:t>
            </a:r>
            <a:r>
              <a:rPr lang="en-US" sz="3600" b="1" dirty="0"/>
              <a:t>denotation</a:t>
            </a:r>
            <a:r>
              <a:rPr lang="en-US" sz="3600" dirty="0"/>
              <a:t> refer to the meanings of words. </a:t>
            </a:r>
            <a:endParaRPr lang="en-US" sz="3600" dirty="0" smtClean="0"/>
          </a:p>
          <a:p>
            <a:r>
              <a:rPr lang="en-US" sz="3600" dirty="0" smtClean="0">
                <a:solidFill>
                  <a:srgbClr val="00B0F0"/>
                </a:solidFill>
              </a:rPr>
              <a:t>Denotation</a:t>
            </a:r>
            <a:r>
              <a:rPr lang="en-US" sz="3600" dirty="0" smtClean="0"/>
              <a:t> </a:t>
            </a:r>
            <a:r>
              <a:rPr lang="en-US" sz="3600" dirty="0"/>
              <a:t>is the dictionary meaning of a word, the literal meaning. </a:t>
            </a:r>
            <a:endParaRPr lang="en-US" sz="3600" dirty="0" smtClean="0"/>
          </a:p>
          <a:p>
            <a:r>
              <a:rPr lang="en-US" sz="3600" dirty="0" smtClean="0">
                <a:solidFill>
                  <a:srgbClr val="00B0F0"/>
                </a:solidFill>
              </a:rPr>
              <a:t>Connotative</a:t>
            </a:r>
            <a:r>
              <a:rPr lang="en-US" sz="3600" dirty="0" smtClean="0"/>
              <a:t> </a:t>
            </a:r>
            <a:r>
              <a:rPr lang="en-US" sz="3600" dirty="0"/>
              <a:t>meanings are the associations or emotional overtones that words have acquired. </a:t>
            </a:r>
          </a:p>
        </p:txBody>
      </p:sp>
    </p:spTree>
    <p:extLst>
      <p:ext uri="{BB962C8B-B14F-4D97-AF65-F5344CB8AC3E}">
        <p14:creationId xmlns:p14="http://schemas.microsoft.com/office/powerpoint/2010/main" val="104609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249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Connotation and Denotation example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267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/>
              <a:t>The word </a:t>
            </a:r>
            <a:r>
              <a:rPr lang="en-US" sz="3600" i="1" u="sng" dirty="0"/>
              <a:t>home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B0F0"/>
                </a:solidFill>
              </a:rPr>
              <a:t>denotes</a:t>
            </a:r>
            <a:r>
              <a:rPr lang="en-US" sz="3600" dirty="0"/>
              <a:t> a place where someone lives, but it </a:t>
            </a:r>
            <a:r>
              <a:rPr lang="en-US" sz="3600" dirty="0">
                <a:solidFill>
                  <a:srgbClr val="00B0F0"/>
                </a:solidFill>
              </a:rPr>
              <a:t>connotes</a:t>
            </a:r>
            <a:r>
              <a:rPr lang="en-US" sz="3600" dirty="0"/>
              <a:t> warmth, security, family, comfort, affection, and other more private thoughts and images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r>
              <a:rPr lang="en-US" sz="1100" dirty="0" smtClean="0"/>
              <a:t> </a:t>
            </a:r>
            <a:endParaRPr lang="en-US" sz="1100" dirty="0"/>
          </a:p>
          <a:p>
            <a:pPr marL="0" indent="0">
              <a:buNone/>
            </a:pPr>
            <a:r>
              <a:rPr lang="en-US" sz="3600" dirty="0"/>
              <a:t>The word </a:t>
            </a:r>
            <a:r>
              <a:rPr lang="en-US" sz="3600" i="1" u="sng" dirty="0"/>
              <a:t>residence</a:t>
            </a:r>
            <a:r>
              <a:rPr lang="en-US" sz="3600" dirty="0"/>
              <a:t> also </a:t>
            </a:r>
            <a:r>
              <a:rPr lang="en-US" sz="3600" dirty="0">
                <a:solidFill>
                  <a:srgbClr val="00B0F0"/>
                </a:solidFill>
              </a:rPr>
              <a:t>denotes</a:t>
            </a:r>
            <a:r>
              <a:rPr lang="en-US" sz="3600" dirty="0"/>
              <a:t> a place where someone lives, but its </a:t>
            </a:r>
            <a:r>
              <a:rPr lang="en-US" sz="3600" dirty="0">
                <a:solidFill>
                  <a:srgbClr val="00B0F0"/>
                </a:solidFill>
              </a:rPr>
              <a:t>connotations</a:t>
            </a:r>
            <a:r>
              <a:rPr lang="en-US" sz="3600" dirty="0"/>
              <a:t> are colder and more formal.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272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B0F0"/>
                </a:solidFill>
              </a:rPr>
              <a:t>Many words in English have synonyms, words with very similar denotations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/>
              <a:t>F</a:t>
            </a:r>
            <a:r>
              <a:rPr lang="en-US" sz="3200" dirty="0" smtClean="0"/>
              <a:t>or example- </a:t>
            </a:r>
            <a:r>
              <a:rPr lang="en-US" sz="3200" i="1" dirty="0" smtClean="0">
                <a:solidFill>
                  <a:srgbClr val="00B0F0"/>
                </a:solidFill>
              </a:rPr>
              <a:t>mob </a:t>
            </a:r>
            <a:r>
              <a:rPr lang="en-US" sz="3200" i="1" dirty="0" smtClean="0"/>
              <a:t>and</a:t>
            </a:r>
            <a:r>
              <a:rPr lang="en-US" sz="3200" i="1" dirty="0" smtClean="0">
                <a:solidFill>
                  <a:srgbClr val="00B0F0"/>
                </a:solidFill>
              </a:rPr>
              <a:t> crowd</a:t>
            </a:r>
            <a:r>
              <a:rPr lang="en-US" sz="3200" i="1" dirty="0" smtClean="0"/>
              <a:t> </a:t>
            </a:r>
          </a:p>
          <a:p>
            <a:r>
              <a:rPr lang="en-US" sz="3200" dirty="0" smtClean="0"/>
              <a:t>Deciding </a:t>
            </a:r>
            <a:r>
              <a:rPr lang="en-US" sz="3200" dirty="0"/>
              <a:t>which to use depends largely on the connotations that each synonym has and the context in which the word is to be </a:t>
            </a:r>
            <a:r>
              <a:rPr lang="en-US" sz="3200" dirty="0" smtClean="0"/>
              <a:t>used.</a:t>
            </a:r>
          </a:p>
          <a:p>
            <a:r>
              <a:rPr lang="en-US" sz="3200" dirty="0" smtClean="0"/>
              <a:t>You might </a:t>
            </a:r>
            <a:r>
              <a:rPr lang="en-US" sz="3200" dirty="0"/>
              <a:t>say, “There was a </a:t>
            </a:r>
            <a:r>
              <a:rPr lang="en-US" sz="3200" dirty="0">
                <a:solidFill>
                  <a:srgbClr val="00B0F0"/>
                </a:solidFill>
              </a:rPr>
              <a:t>crowd</a:t>
            </a:r>
            <a:r>
              <a:rPr lang="en-US" sz="3200" dirty="0"/>
              <a:t> at the lecture,” but not </a:t>
            </a:r>
            <a:endParaRPr lang="en-US" sz="3200" dirty="0" smtClean="0"/>
          </a:p>
          <a:p>
            <a:r>
              <a:rPr lang="en-US" sz="3200" dirty="0" smtClean="0"/>
              <a:t>“</a:t>
            </a:r>
            <a:r>
              <a:rPr lang="en-US" sz="3200" dirty="0"/>
              <a:t>There was a </a:t>
            </a:r>
            <a:r>
              <a:rPr lang="en-US" sz="3200" dirty="0">
                <a:solidFill>
                  <a:srgbClr val="00B0F0"/>
                </a:solidFill>
              </a:rPr>
              <a:t>mob</a:t>
            </a:r>
            <a:r>
              <a:rPr lang="en-US" sz="3200" dirty="0"/>
              <a:t> at the lecture.”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Good </a:t>
            </a:r>
            <a:r>
              <a:rPr lang="en-US" sz="3200" dirty="0"/>
              <a:t>writers are sensitive to both the denotations and the connotations of words.</a:t>
            </a:r>
          </a:p>
        </p:txBody>
      </p:sp>
    </p:spTree>
    <p:extLst>
      <p:ext uri="{BB962C8B-B14F-4D97-AF65-F5344CB8AC3E}">
        <p14:creationId xmlns:p14="http://schemas.microsoft.com/office/powerpoint/2010/main" val="5215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Diction: General </a:t>
            </a:r>
            <a:r>
              <a:rPr lang="en-US" b="1" dirty="0">
                <a:solidFill>
                  <a:srgbClr val="00B0F0"/>
                </a:solidFill>
              </a:rPr>
              <a:t>and Specific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General</a:t>
            </a:r>
            <a:r>
              <a:rPr lang="en-US" sz="3600" dirty="0"/>
              <a:t> and </a:t>
            </a:r>
            <a:r>
              <a:rPr lang="en-US" sz="3600" b="1" dirty="0"/>
              <a:t>specific</a:t>
            </a:r>
            <a:r>
              <a:rPr lang="en-US" sz="3600" dirty="0"/>
              <a:t> do not necessarily refer to opposites. The same word can often be either general or specific, depending on the context: </a:t>
            </a:r>
            <a:r>
              <a:rPr lang="en-US" sz="3600" i="1" dirty="0"/>
              <a:t>Dessert</a:t>
            </a:r>
            <a:r>
              <a:rPr lang="en-US" sz="3600" dirty="0"/>
              <a:t> is more specific than </a:t>
            </a:r>
            <a:r>
              <a:rPr lang="en-US" sz="3600" i="1" dirty="0"/>
              <a:t>food</a:t>
            </a:r>
            <a:r>
              <a:rPr lang="en-US" sz="3600" dirty="0"/>
              <a:t> but more general than </a:t>
            </a:r>
            <a:r>
              <a:rPr lang="en-US" sz="3600" i="1" dirty="0"/>
              <a:t>chocolate cream pie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619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473" y="685800"/>
            <a:ext cx="8305800" cy="715962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Diction: </a:t>
            </a:r>
            <a:r>
              <a:rPr lang="en-US" sz="4400" b="1" dirty="0">
                <a:solidFill>
                  <a:srgbClr val="00B0F0"/>
                </a:solidFill>
              </a:rPr>
              <a:t>Clichés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382000" cy="4495800"/>
          </a:xfrm>
        </p:spPr>
        <p:txBody>
          <a:bodyPr>
            <a:normAutofit/>
          </a:bodyPr>
          <a:lstStyle/>
          <a:p>
            <a:r>
              <a:rPr lang="en-US" sz="4000" dirty="0"/>
              <a:t>A word, phrase, or expression that has become </a:t>
            </a:r>
            <a:r>
              <a:rPr lang="en-US" sz="4000" dirty="0" smtClean="0"/>
              <a:t>stale </a:t>
            </a:r>
            <a:r>
              <a:rPr lang="en-US" sz="4000" dirty="0"/>
              <a:t>through overuse is called a </a:t>
            </a:r>
            <a:r>
              <a:rPr lang="en-US" sz="4000" b="1" dirty="0">
                <a:solidFill>
                  <a:srgbClr val="00B0F0"/>
                </a:solidFill>
              </a:rPr>
              <a:t>cliché</a:t>
            </a:r>
            <a:r>
              <a:rPr lang="en-US" sz="4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417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868362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Examples of </a:t>
            </a:r>
            <a:r>
              <a:rPr lang="en-US" dirty="0">
                <a:solidFill>
                  <a:srgbClr val="00B0F0"/>
                </a:solidFill>
              </a:rPr>
              <a:t>Clichés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4953000"/>
          </a:xfrm>
        </p:spPr>
        <p:txBody>
          <a:bodyPr>
            <a:noAutofit/>
          </a:bodyPr>
          <a:lstStyle/>
          <a:p>
            <a:r>
              <a:rPr lang="en-US" sz="2800" dirty="0"/>
              <a:t>Let’s assume your roommate has just returned from an evening out. You ask her, “How was the concert?” She responds, “The concert was okay, but they had us </a:t>
            </a:r>
            <a:r>
              <a:rPr lang="en-US" sz="2800" i="1" dirty="0">
                <a:solidFill>
                  <a:srgbClr val="00B0F0"/>
                </a:solidFill>
              </a:rPr>
              <a:t>packed in</a:t>
            </a:r>
            <a:r>
              <a:rPr lang="en-US" sz="2800" dirty="0">
                <a:solidFill>
                  <a:srgbClr val="00B0F0"/>
                </a:solidFill>
              </a:rPr>
              <a:t> there </a:t>
            </a:r>
            <a:r>
              <a:rPr lang="en-US" sz="2800" i="1" dirty="0">
                <a:solidFill>
                  <a:srgbClr val="00B0F0"/>
                </a:solidFill>
              </a:rPr>
              <a:t>like sardines</a:t>
            </a:r>
            <a:r>
              <a:rPr lang="en-US" sz="2800" dirty="0"/>
              <a:t>. How was your evening?” And you reply, “Well, I finished my term paper, but the noise here is enough to </a:t>
            </a:r>
            <a:r>
              <a:rPr lang="en-US" sz="2800" i="1" dirty="0">
                <a:solidFill>
                  <a:srgbClr val="00B0F0"/>
                </a:solidFill>
              </a:rPr>
              <a:t>drive me crazy</a:t>
            </a:r>
            <a:r>
              <a:rPr lang="en-US" sz="2800" dirty="0"/>
              <a:t>. The dorm is a real </a:t>
            </a:r>
            <a:r>
              <a:rPr lang="en-US" sz="2800" i="1" dirty="0">
                <a:solidFill>
                  <a:srgbClr val="00B0F0"/>
                </a:solidFill>
              </a:rPr>
              <a:t>zoo</a:t>
            </a:r>
            <a:r>
              <a:rPr lang="en-US" sz="2800" dirty="0" smtClean="0"/>
              <a:t>.”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sz="2800" dirty="0"/>
              <a:t> At one time the </a:t>
            </a:r>
            <a:r>
              <a:rPr lang="en-US" sz="2800" dirty="0">
                <a:solidFill>
                  <a:srgbClr val="00B0F0"/>
                </a:solidFill>
              </a:rPr>
              <a:t>italicized expressions </a:t>
            </a:r>
            <a:r>
              <a:rPr lang="en-US" sz="2800" dirty="0"/>
              <a:t>were vivid and colorful, but through constant use they have </a:t>
            </a:r>
            <a:r>
              <a:rPr lang="en-US" sz="2800" dirty="0">
                <a:solidFill>
                  <a:srgbClr val="00B0F0"/>
                </a:solidFill>
              </a:rPr>
              <a:t>grown stale and ineffective.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214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Diction:  </a:t>
            </a:r>
            <a:r>
              <a:rPr lang="en-US" sz="4400" b="1" dirty="0">
                <a:solidFill>
                  <a:srgbClr val="00B0F0"/>
                </a:solidFill>
              </a:rPr>
              <a:t>Jargon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267200"/>
          </a:xfrm>
        </p:spPr>
        <p:txBody>
          <a:bodyPr>
            <a:normAutofit/>
          </a:bodyPr>
          <a:lstStyle/>
          <a:p>
            <a:r>
              <a:rPr lang="en-US" sz="4000" b="1" dirty="0"/>
              <a:t>Jargon</a:t>
            </a:r>
            <a:r>
              <a:rPr lang="en-US" sz="4000" dirty="0"/>
              <a:t>, or technical language, is the special vocabulary of a trade or profession. Writers use jargon with an awareness of their audience. </a:t>
            </a:r>
          </a:p>
        </p:txBody>
      </p:sp>
    </p:spTree>
    <p:extLst>
      <p:ext uri="{BB962C8B-B14F-4D97-AF65-F5344CB8AC3E}">
        <p14:creationId xmlns:p14="http://schemas.microsoft.com/office/powerpoint/2010/main" val="138230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4D94FBC-BACA-4ECC-83BA-B4BDE14B3F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547</Words>
  <Application>Microsoft Office PowerPoint</Application>
  <PresentationFormat>On-screen Show (4:3)</PresentationFormat>
  <Paragraphs>34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Diction and Tone</vt:lpstr>
      <vt:lpstr>WHAT IS DICTION?</vt:lpstr>
      <vt:lpstr>Diction: Connotation and Denotation</vt:lpstr>
      <vt:lpstr>Connotation and Denotation example</vt:lpstr>
      <vt:lpstr>Many words in English have synonyms, words with very similar denotations </vt:lpstr>
      <vt:lpstr>Diction: General and Specific Words</vt:lpstr>
      <vt:lpstr>Diction: Clichés</vt:lpstr>
      <vt:lpstr>Examples of Clichés</vt:lpstr>
      <vt:lpstr>Diction:  Jargon</vt:lpstr>
      <vt:lpstr>Examples of Jargon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2014-12-08T12:00:17Z</dcterms:created>
  <dcterms:modified xsi:type="dcterms:W3CDTF">2016-03-03T14:46:55Z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TC101671219990</vt:lpwstr>
  </property>
</Properties>
</file>