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8" r:id="rId13"/>
    <p:sldId id="267" r:id="rId14"/>
    <p:sldId id="269"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3/10/2014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3/10/2014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3/10/2014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3/10/2014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3/10/2014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3/10/2014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3/10/2014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audio" Target="../media/audio4.wav"/><Relationship Id="rId2" Type="http://schemas.openxmlformats.org/officeDocument/2006/relationships/audio" Target="../media/audio4.wav"/><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audio" Target="../media/audio5.wav"/><Relationship Id="rId2" Type="http://schemas.openxmlformats.org/officeDocument/2006/relationships/audio" Target="../media/audio5.wav"/><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hyperlink" Target="http://grammar.about.com/od/mo/g/narrative2term.htm" TargetMode="External"/><Relationship Id="rId2" Type="http://schemas.openxmlformats.org/officeDocument/2006/relationships/audio" Target="../media/audio6.wav"/><Relationship Id="rId1" Type="http://schemas.openxmlformats.org/officeDocument/2006/relationships/slideLayout" Target="../slideLayouts/slideLayout6.xml"/><Relationship Id="rId4" Type="http://schemas.openxmlformats.org/officeDocument/2006/relationships/audio" Target="../media/audio6.wav"/></Relationships>
</file>

<file path=ppt/slides/_rels/slide13.xml.rels><?xml version="1.0" encoding="UTF-8" standalone="yes"?>
<Relationships xmlns="http://schemas.openxmlformats.org/package/2006/relationships"><Relationship Id="rId3" Type="http://schemas.openxmlformats.org/officeDocument/2006/relationships/audio" Target="../media/audio6.wav"/><Relationship Id="rId2" Type="http://schemas.openxmlformats.org/officeDocument/2006/relationships/audio" Target="../media/audio6.wav"/><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audio" Target="../media/audio7.wav"/><Relationship Id="rId2" Type="http://schemas.openxmlformats.org/officeDocument/2006/relationships/audio" Target="../media/audio7.wav"/><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audio" Target="../media/audio8.wav"/><Relationship Id="rId2" Type="http://schemas.openxmlformats.org/officeDocument/2006/relationships/audio" Target="../media/audio8.wav"/><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audio" Target="../media/audio9.wav"/><Relationship Id="rId2" Type="http://schemas.openxmlformats.org/officeDocument/2006/relationships/audio" Target="../media/audio9.wav"/><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grammar.about.com/od/pq/g/purpose-term.htm" TargetMode="External"/><Relationship Id="rId2" Type="http://schemas.openxmlformats.org/officeDocument/2006/relationships/audio" Target="../media/audio2.wav"/><Relationship Id="rId1" Type="http://schemas.openxmlformats.org/officeDocument/2006/relationships/slideLayout" Target="../slideLayouts/slideLayout6.xml"/><Relationship Id="rId4" Type="http://schemas.openxmlformats.org/officeDocument/2006/relationships/audio" Target="../media/audio2.wav"/></Relationships>
</file>

<file path=ppt/slides/_rels/slide3.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audio" Target="../media/audio3.wav"/><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audio" Target="../media/audio4.wav"/><Relationship Id="rId2" Type="http://schemas.openxmlformats.org/officeDocument/2006/relationships/audio" Target="../media/audio4.wav"/><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audio" Target="../media/audio4.wav"/><Relationship Id="rId2" Type="http://schemas.openxmlformats.org/officeDocument/2006/relationships/audio" Target="../media/audio4.wav"/><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audio" Target="../media/audio4.wav"/><Relationship Id="rId2" Type="http://schemas.openxmlformats.org/officeDocument/2006/relationships/audio" Target="../media/audio4.wav"/><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audio" Target="../media/audio4.wav"/><Relationship Id="rId2" Type="http://schemas.openxmlformats.org/officeDocument/2006/relationships/audio" Target="../media/audio4.wav"/><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audio" Target="../media/audio4.wav"/><Relationship Id="rId2" Type="http://schemas.openxmlformats.org/officeDocument/2006/relationships/audio" Target="../media/audio4.wav"/><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77334" y="363682"/>
            <a:ext cx="8596668" cy="5756562"/>
          </a:xfrm>
        </p:spPr>
        <p:txBody>
          <a:bodyPr>
            <a:noAutofit/>
          </a:bodyPr>
          <a:lstStyle/>
          <a:p>
            <a:r>
              <a:rPr lang="en-US" sz="4800" b="1" dirty="0">
                <a:solidFill>
                  <a:schemeClr val="accent2">
                    <a:lumMod val="75000"/>
                  </a:schemeClr>
                </a:solidFill>
              </a:rPr>
              <a:t>Narrative Writing</a:t>
            </a:r>
            <a:r>
              <a:rPr lang="en-US" sz="4800" dirty="0"/>
              <a:t/>
            </a:r>
            <a:br>
              <a:rPr lang="en-US" sz="4800" dirty="0"/>
            </a:br>
            <a:r>
              <a:rPr lang="en-US" sz="4800" dirty="0"/>
              <a:t>To write a </a:t>
            </a:r>
            <a:r>
              <a:rPr lang="en-US" sz="4800" b="1" dirty="0"/>
              <a:t>narrative</a:t>
            </a:r>
            <a:r>
              <a:rPr lang="en-US" sz="4800" dirty="0"/>
              <a:t> essay, you’ll need to tell a story (usually about something that happened to you) in such a way that </a:t>
            </a:r>
            <a:r>
              <a:rPr lang="en-US" sz="4800" dirty="0" smtClean="0"/>
              <a:t>the </a:t>
            </a:r>
            <a:r>
              <a:rPr lang="en-US" sz="4800" dirty="0"/>
              <a:t>audience learns a lesson or gains insight.</a:t>
            </a:r>
            <a:br>
              <a:rPr lang="en-US" sz="4800" dirty="0"/>
            </a:br>
            <a:endParaRPr lang="en-US" sz="4800" dirty="0"/>
          </a:p>
        </p:txBody>
      </p:sp>
    </p:spTree>
    <p:extLst>
      <p:ext uri="{BB962C8B-B14F-4D97-AF65-F5344CB8AC3E}">
        <p14:creationId xmlns:p14="http://schemas.microsoft.com/office/powerpoint/2010/main" val="42889803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sndAc>
          <p:stSnd>
            <p:snd r:embed="rId2" name="applause.wav"/>
          </p:stSnd>
        </p:sndAc>
      </p:transition>
    </mc:Choice>
    <mc:Fallback xmlns="">
      <p:transition spd="slow">
        <p:fade/>
        <p:sndAc>
          <p:stSnd>
            <p:snd r:embed="rId3" name="applause.wav"/>
          </p:stSnd>
        </p:sndAc>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8596668" cy="5957455"/>
          </a:xfrm>
        </p:spPr>
        <p:txBody>
          <a:bodyPr/>
          <a:lstStyle/>
          <a:p>
            <a:pPr lvl="0"/>
            <a:r>
              <a:rPr lang="en-US" b="1" dirty="0">
                <a:solidFill>
                  <a:schemeClr val="accent2">
                    <a:lumMod val="75000"/>
                  </a:schemeClr>
                </a:solidFill>
              </a:rPr>
              <a:t>General/specific order</a:t>
            </a:r>
            <a:r>
              <a:rPr lang="en-US" b="1" dirty="0"/>
              <a:t>. </a:t>
            </a:r>
            <a:r>
              <a:rPr lang="en-US" dirty="0"/>
              <a:t>Words used in </a:t>
            </a:r>
            <a:r>
              <a:rPr lang="en-US" dirty="0">
                <a:solidFill>
                  <a:schemeClr val="accent2">
                    <a:lumMod val="75000"/>
                  </a:schemeClr>
                </a:solidFill>
              </a:rPr>
              <a:t>descriptive reports and arguments </a:t>
            </a:r>
            <a:r>
              <a:rPr lang="en-US" dirty="0"/>
              <a:t>to signal more specific elaboration on an idea, such as </a:t>
            </a:r>
            <a:r>
              <a:rPr lang="en-US" i="1" dirty="0"/>
              <a:t>for example</a:t>
            </a:r>
            <a:r>
              <a:rPr lang="en-US" dirty="0"/>
              <a:t>, </a:t>
            </a:r>
            <a:r>
              <a:rPr lang="en-US" i="1" dirty="0"/>
              <a:t>such as</a:t>
            </a:r>
            <a:r>
              <a:rPr lang="en-US" dirty="0"/>
              <a:t>, </a:t>
            </a:r>
            <a:r>
              <a:rPr lang="en-US" i="1" dirty="0"/>
              <a:t>like</a:t>
            </a:r>
            <a:r>
              <a:rPr lang="en-US" dirty="0"/>
              <a:t>, </a:t>
            </a:r>
            <a:r>
              <a:rPr lang="en-US" i="1" dirty="0"/>
              <a:t>namely</a:t>
            </a:r>
            <a:r>
              <a:rPr lang="en-US" dirty="0"/>
              <a:t>, </a:t>
            </a:r>
            <a:r>
              <a:rPr lang="en-US" i="1" dirty="0"/>
              <a:t>for instance</a:t>
            </a:r>
            <a:r>
              <a:rPr lang="en-US" dirty="0"/>
              <a:t>, </a:t>
            </a:r>
            <a:r>
              <a:rPr lang="en-US" i="1" dirty="0"/>
              <a:t>that is</a:t>
            </a:r>
            <a:r>
              <a:rPr lang="en-US" dirty="0"/>
              <a:t>, </a:t>
            </a:r>
            <a:r>
              <a:rPr lang="en-US" i="1" dirty="0"/>
              <a:t>in fact</a:t>
            </a:r>
            <a:r>
              <a:rPr lang="en-US" dirty="0"/>
              <a:t>, </a:t>
            </a:r>
            <a:r>
              <a:rPr lang="en-US" i="1" dirty="0"/>
              <a:t>in other words</a:t>
            </a:r>
            <a:r>
              <a:rPr lang="en-US" dirty="0"/>
              <a:t>, and </a:t>
            </a:r>
            <a:r>
              <a:rPr lang="en-US" i="1" dirty="0"/>
              <a:t>indeed</a:t>
            </a:r>
            <a:r>
              <a:rPr lang="en-US" dirty="0"/>
              <a:t>.</a:t>
            </a:r>
            <a:br>
              <a:rPr lang="en-US" dirty="0"/>
            </a:br>
            <a:endParaRPr lang="en-US" dirty="0"/>
          </a:p>
        </p:txBody>
      </p:sp>
    </p:spTree>
    <p:extLst>
      <p:ext uri="{BB962C8B-B14F-4D97-AF65-F5344CB8AC3E}">
        <p14:creationId xmlns:p14="http://schemas.microsoft.com/office/powerpoint/2010/main" val="3265780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sndAc>
          <p:stSnd>
            <p:snd r:embed="rId2" name="wind.wav"/>
          </p:stSnd>
        </p:sndAc>
      </p:transition>
    </mc:Choice>
    <mc:Fallback xmlns="">
      <p:transition spd="slow">
        <p:fade/>
        <p:sndAc>
          <p:stSnd>
            <p:snd r:embed="rId3" name="wind.wav"/>
          </p:stSnd>
        </p:sndAc>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5863936"/>
          </a:xfrm>
        </p:spPr>
        <p:txBody>
          <a:bodyPr/>
          <a:lstStyle/>
          <a:p>
            <a:r>
              <a:rPr lang="en-US" b="1" dirty="0">
                <a:solidFill>
                  <a:schemeClr val="accent2">
                    <a:lumMod val="75000"/>
                  </a:schemeClr>
                </a:solidFill>
              </a:rPr>
              <a:t>Division-and-Classification</a:t>
            </a:r>
            <a:r>
              <a:rPr lang="en-US" b="1" dirty="0"/>
              <a:t>:</a:t>
            </a:r>
            <a:r>
              <a:rPr lang="en-US" dirty="0"/>
              <a:t> A classification or division essay </a:t>
            </a:r>
            <a:r>
              <a:rPr lang="en-US" dirty="0">
                <a:solidFill>
                  <a:schemeClr val="accent2">
                    <a:lumMod val="75000"/>
                  </a:schemeClr>
                </a:solidFill>
              </a:rPr>
              <a:t>groups   objects, people, or events by the characteristics that they share</a:t>
            </a:r>
            <a:r>
              <a:rPr lang="en-US" dirty="0"/>
              <a:t>. Usually, the writer begins    with a group of people or things and then separates them into subgroups or types.  There are several steps to writing an effective division or classification essay.</a:t>
            </a:r>
            <a:br>
              <a:rPr lang="en-US" dirty="0"/>
            </a:br>
            <a:endParaRPr lang="en-US" dirty="0"/>
          </a:p>
        </p:txBody>
      </p:sp>
    </p:spTree>
    <p:extLst>
      <p:ext uri="{BB962C8B-B14F-4D97-AF65-F5344CB8AC3E}">
        <p14:creationId xmlns:p14="http://schemas.microsoft.com/office/powerpoint/2010/main" val="20996087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2" name="explode.wav"/>
          </p:stSnd>
        </p:sndAc>
      </p:transition>
    </mc:Choice>
    <mc:Fallback xmlns="">
      <p:transition spd="slow">
        <p:fade/>
        <p:sndAc>
          <p:stSnd>
            <p:snd r:embed="rId3" name="explode.wav"/>
          </p:stSnd>
        </p:sndAc>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6552" y="238991"/>
            <a:ext cx="8596668" cy="6244936"/>
          </a:xfrm>
        </p:spPr>
        <p:txBody>
          <a:bodyPr>
            <a:normAutofit fontScale="90000"/>
          </a:bodyPr>
          <a:lstStyle/>
          <a:p>
            <a:r>
              <a:rPr lang="en-US" sz="4400" dirty="0" smtClean="0">
                <a:solidFill>
                  <a:schemeClr val="accent2">
                    <a:lumMod val="75000"/>
                  </a:schemeClr>
                </a:solidFill>
              </a:rPr>
              <a:t>Point</a:t>
            </a:r>
            <a:r>
              <a:rPr lang="en-US" sz="4400" dirty="0" smtClean="0"/>
              <a:t> </a:t>
            </a:r>
            <a:r>
              <a:rPr lang="en-US" sz="4400" dirty="0" smtClean="0">
                <a:solidFill>
                  <a:schemeClr val="accent2">
                    <a:lumMod val="75000"/>
                  </a:schemeClr>
                </a:solidFill>
              </a:rPr>
              <a:t>of</a:t>
            </a:r>
            <a:r>
              <a:rPr lang="en-US" sz="4400" dirty="0" smtClean="0"/>
              <a:t> </a:t>
            </a:r>
            <a:r>
              <a:rPr lang="en-US" sz="4400" dirty="0" smtClean="0">
                <a:solidFill>
                  <a:schemeClr val="accent2">
                    <a:lumMod val="75000"/>
                  </a:schemeClr>
                </a:solidFill>
              </a:rPr>
              <a:t>View (viewpoint)</a:t>
            </a:r>
            <a:r>
              <a:rPr lang="en-US" sz="4400" dirty="0" smtClean="0"/>
              <a:t/>
            </a:r>
            <a:br>
              <a:rPr lang="en-US" sz="4400" dirty="0" smtClean="0"/>
            </a:br>
            <a:r>
              <a:rPr lang="en-US" sz="4400" dirty="0" smtClean="0"/>
              <a:t>The </a:t>
            </a:r>
            <a:r>
              <a:rPr lang="en-US" sz="4400" dirty="0"/>
              <a:t>perspective from which a speaker or writer recounts a </a:t>
            </a:r>
            <a:r>
              <a:rPr lang="en-US" sz="4400" dirty="0">
                <a:hlinkClick r:id="rId3"/>
              </a:rPr>
              <a:t>narrative</a:t>
            </a:r>
            <a:r>
              <a:rPr lang="en-US" sz="4400" dirty="0"/>
              <a:t> or presents information</a:t>
            </a:r>
            <a:r>
              <a:rPr lang="en-US" sz="4400" dirty="0" smtClean="0"/>
              <a:t>.</a:t>
            </a:r>
            <a:r>
              <a:rPr lang="en-US" sz="4400" dirty="0"/>
              <a:t> </a:t>
            </a:r>
            <a:r>
              <a:rPr lang="en-US" sz="4400" dirty="0" smtClean="0"/>
              <a:t/>
            </a:r>
            <a:br>
              <a:rPr lang="en-US" sz="4400" dirty="0" smtClean="0"/>
            </a:br>
            <a:r>
              <a:rPr lang="en-US" sz="4400" dirty="0"/>
              <a:t/>
            </a:r>
            <a:br>
              <a:rPr lang="en-US" sz="4400" dirty="0"/>
            </a:br>
            <a:r>
              <a:rPr lang="en-US" sz="4400" dirty="0" smtClean="0"/>
              <a:t>This </a:t>
            </a:r>
            <a:r>
              <a:rPr lang="en-US" sz="4400" dirty="0"/>
              <a:t>angle of vision, the point of view from which the people, events, and details of a story are viewed, is important to consider when reading a story.</a:t>
            </a:r>
            <a:br>
              <a:rPr lang="en-US" sz="4400" dirty="0"/>
            </a:br>
            <a:endParaRPr lang="en-US" sz="4400" dirty="0"/>
          </a:p>
        </p:txBody>
      </p:sp>
    </p:spTree>
    <p:extLst>
      <p:ext uri="{BB962C8B-B14F-4D97-AF65-F5344CB8AC3E}">
        <p14:creationId xmlns:p14="http://schemas.microsoft.com/office/powerpoint/2010/main" val="3655846499"/>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2" name="camera.wav"/>
          </p:stSnd>
        </p:sndAc>
      </p:transition>
    </mc:Choice>
    <mc:Fallback xmlns="">
      <p:transition spd="slow">
        <p:checker/>
        <p:sndAc>
          <p:stSnd>
            <p:snd r:embed="rId4" name="camera.wav"/>
          </p:stSnd>
        </p:sndAc>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5832764"/>
          </a:xfrm>
        </p:spPr>
        <p:txBody>
          <a:bodyPr>
            <a:noAutofit/>
          </a:bodyPr>
          <a:lstStyle/>
          <a:p>
            <a:r>
              <a:rPr lang="en-US" b="1" dirty="0">
                <a:solidFill>
                  <a:schemeClr val="accent2">
                    <a:lumMod val="75000"/>
                  </a:schemeClr>
                </a:solidFill>
              </a:rPr>
              <a:t>Point of </a:t>
            </a:r>
            <a:r>
              <a:rPr lang="en-US" b="1" dirty="0" smtClean="0">
                <a:solidFill>
                  <a:schemeClr val="accent2">
                    <a:lumMod val="75000"/>
                  </a:schemeClr>
                </a:solidFill>
              </a:rPr>
              <a:t>View (viewpoint)</a:t>
            </a:r>
            <a:r>
              <a:rPr lang="en-US" dirty="0"/>
              <a:t/>
            </a:r>
            <a:br>
              <a:rPr lang="en-US" dirty="0"/>
            </a:br>
            <a:r>
              <a:rPr lang="en-US" dirty="0"/>
              <a:t>An automobile accident occurs. Two drivers are involved. Witnesses include four sidewalk spectators, a policeman, a man with a video camera who happened to be shooting the scene, and the pilot of a helicopter that was flying overhead. </a:t>
            </a:r>
            <a:r>
              <a:rPr lang="en-US" dirty="0">
                <a:solidFill>
                  <a:schemeClr val="accent2">
                    <a:lumMod val="75000"/>
                  </a:schemeClr>
                </a:solidFill>
              </a:rPr>
              <a:t>Here we have nine different points of view </a:t>
            </a:r>
            <a:r>
              <a:rPr lang="en-US" dirty="0"/>
              <a:t>and, most likely, nine different descriptions of the accident.</a:t>
            </a:r>
            <a:br>
              <a:rPr lang="en-US" dirty="0"/>
            </a:br>
            <a:endParaRPr lang="en-US" dirty="0"/>
          </a:p>
        </p:txBody>
      </p:sp>
    </p:spTree>
    <p:extLst>
      <p:ext uri="{BB962C8B-B14F-4D97-AF65-F5344CB8AC3E}">
        <p14:creationId xmlns:p14="http://schemas.microsoft.com/office/powerpoint/2010/main" val="307348202"/>
      </p:ext>
    </p:extLst>
  </p:cSld>
  <p:clrMapOvr>
    <a:masterClrMapping/>
  </p:clrMapOvr>
  <mc:AlternateContent xmlns:mc="http://schemas.openxmlformats.org/markup-compatibility/2006" xmlns:p14="http://schemas.microsoft.com/office/powerpoint/2010/main">
    <mc:Choice Requires="p14">
      <p:transition spd="slow" p14:dur="1250">
        <p14:flip dir="r"/>
        <p:sndAc>
          <p:stSnd>
            <p:snd r:embed="rId2" name="camera.wav"/>
          </p:stSnd>
        </p:sndAc>
      </p:transition>
    </mc:Choice>
    <mc:Fallback xmlns="">
      <p:transition spd="slow">
        <p:fade/>
        <p:sndAc>
          <p:stSnd>
            <p:snd r:embed="rId3" name="camera.wav"/>
          </p:stSnd>
        </p:sndAc>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8596668" cy="5479473"/>
          </a:xfrm>
        </p:spPr>
        <p:txBody>
          <a:bodyPr>
            <a:noAutofit/>
          </a:bodyPr>
          <a:lstStyle/>
          <a:p>
            <a:r>
              <a:rPr lang="en-US" sz="4800" dirty="0">
                <a:solidFill>
                  <a:schemeClr val="accent2">
                    <a:lumMod val="75000"/>
                  </a:schemeClr>
                </a:solidFill>
              </a:rPr>
              <a:t>Details</a:t>
            </a:r>
            <a:r>
              <a:rPr lang="en-US" sz="4800" dirty="0"/>
              <a:t> that are carefully chosen and </a:t>
            </a:r>
            <a:r>
              <a:rPr lang="en-US" sz="4800" dirty="0" smtClean="0"/>
              <a:t>well-organized </a:t>
            </a:r>
            <a:r>
              <a:rPr lang="en-US" sz="4800" dirty="0"/>
              <a:t>can help make a piece of writing or an oral report more precise, vivid, convincing, and interesting.</a:t>
            </a:r>
            <a:br>
              <a:rPr lang="en-US" sz="4800" dirty="0"/>
            </a:br>
            <a:r>
              <a:rPr lang="en-US" sz="4800" dirty="0"/>
              <a:t/>
            </a:r>
            <a:br>
              <a:rPr lang="en-US" sz="4800" dirty="0"/>
            </a:br>
            <a:endParaRPr lang="en-US" sz="4800" dirty="0"/>
          </a:p>
        </p:txBody>
      </p:sp>
    </p:spTree>
    <p:extLst>
      <p:ext uri="{BB962C8B-B14F-4D97-AF65-F5344CB8AC3E}">
        <p14:creationId xmlns:p14="http://schemas.microsoft.com/office/powerpoint/2010/main" val="2831355101"/>
      </p:ext>
    </p:extLst>
  </p:cSld>
  <p:clrMapOvr>
    <a:masterClrMapping/>
  </p:clrMapOvr>
  <mc:AlternateContent xmlns:mc="http://schemas.openxmlformats.org/markup-compatibility/2006" xmlns:p14="http://schemas.microsoft.com/office/powerpoint/2010/main">
    <mc:Choice Requires="p14">
      <p:transition spd="slow" p14:dur="3000">
        <p14:shred/>
        <p:sndAc>
          <p:stSnd>
            <p:snd r:embed="rId2" name="whoosh.wav"/>
          </p:stSnd>
        </p:sndAc>
      </p:transition>
    </mc:Choice>
    <mc:Fallback xmlns="">
      <p:transition spd="slow">
        <p:fade/>
        <p:sndAc>
          <p:stSnd>
            <p:snd r:embed="rId3" name="whoosh.wav"/>
          </p:stSnd>
        </p:sndAc>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66255"/>
            <a:ext cx="8596668" cy="6515100"/>
          </a:xfrm>
        </p:spPr>
        <p:txBody>
          <a:bodyPr>
            <a:normAutofit/>
          </a:bodyPr>
          <a:lstStyle/>
          <a:p>
            <a:r>
              <a:rPr lang="en-US" sz="3200" b="1" dirty="0" smtClean="0">
                <a:solidFill>
                  <a:schemeClr val="accent2">
                    <a:lumMod val="75000"/>
                  </a:schemeClr>
                </a:solidFill>
              </a:rPr>
              <a:t>About Details</a:t>
            </a:r>
            <a:br>
              <a:rPr lang="en-US" sz="3200" b="1" dirty="0" smtClean="0">
                <a:solidFill>
                  <a:schemeClr val="accent2">
                    <a:lumMod val="75000"/>
                  </a:schemeClr>
                </a:solidFill>
              </a:rPr>
            </a:br>
            <a:r>
              <a:rPr lang="en-US" sz="3200" b="1" dirty="0" smtClean="0"/>
              <a:t>Natalie </a:t>
            </a:r>
            <a:r>
              <a:rPr lang="en-US" sz="3200" b="1" dirty="0"/>
              <a:t>Goldberg on Original Details</a:t>
            </a:r>
            <a:r>
              <a:rPr lang="en-US" sz="3200" dirty="0"/>
              <a:t/>
            </a:r>
            <a:br>
              <a:rPr lang="en-US" sz="3200" dirty="0"/>
            </a:br>
            <a:r>
              <a:rPr lang="en-US" sz="3200" dirty="0"/>
              <a:t>"Life is so rich, if you can write down the real </a:t>
            </a:r>
            <a:r>
              <a:rPr lang="en-US" sz="3200" b="1" dirty="0"/>
              <a:t>details</a:t>
            </a:r>
            <a:r>
              <a:rPr lang="en-US" sz="3200" dirty="0"/>
              <a:t> of the way things were and are, you hardly need anything </a:t>
            </a:r>
            <a:r>
              <a:rPr lang="en-US" sz="3200" dirty="0" smtClean="0"/>
              <a:t>else </a:t>
            </a:r>
            <a:r>
              <a:rPr lang="en-US" sz="3200" dirty="0"/>
              <a:t>. . . You don't have to be rigid about original detail. The imagination is capable of detail transplants, but using the details you actually know and have seen will give your writing believability and truthfulness. It creates a good solid foundation from which you can build."</a:t>
            </a:r>
            <a:br>
              <a:rPr lang="en-US" sz="3200" dirty="0"/>
            </a:br>
            <a:r>
              <a:rPr lang="en-US" sz="1600" dirty="0"/>
              <a:t>(Natalie Goldberg, </a:t>
            </a:r>
            <a:r>
              <a:rPr lang="en-US" sz="1600" i="1" dirty="0"/>
              <a:t>Writing Down the Bones: Freeing the Writer Within</a:t>
            </a:r>
            <a:r>
              <a:rPr lang="en-US" sz="1600" dirty="0"/>
              <a:t>, 2nd ed. Shambhala, 2005)</a:t>
            </a:r>
          </a:p>
        </p:txBody>
      </p:sp>
    </p:spTree>
    <p:extLst>
      <p:ext uri="{BB962C8B-B14F-4D97-AF65-F5344CB8AC3E}">
        <p14:creationId xmlns:p14="http://schemas.microsoft.com/office/powerpoint/2010/main" val="3991996932"/>
      </p:ext>
    </p:extLst>
  </p:cSld>
  <p:clrMapOvr>
    <a:masterClrMapping/>
  </p:clrMapOvr>
  <mc:AlternateContent xmlns:mc="http://schemas.openxmlformats.org/markup-compatibility/2006" xmlns:p14="http://schemas.microsoft.com/office/powerpoint/2010/main">
    <mc:Choice Requires="p14">
      <p:transition spd="slow" p14:dur="900">
        <p14:warp dir="in"/>
        <p:sndAc>
          <p:stSnd>
            <p:snd r:embed="rId2" name="type.wav"/>
          </p:stSnd>
        </p:sndAc>
      </p:transition>
    </mc:Choice>
    <mc:Fallback xmlns="">
      <p:transition spd="slow">
        <p:fade/>
        <p:sndAc>
          <p:stSnd>
            <p:snd r:embed="rId3" name="type.wav"/>
          </p:stSnd>
        </p:sndAc>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70165"/>
            <a:ext cx="9495366" cy="6255326"/>
          </a:xfrm>
        </p:spPr>
        <p:txBody>
          <a:bodyPr>
            <a:normAutofit fontScale="90000"/>
          </a:bodyPr>
          <a:lstStyle/>
          <a:p>
            <a:r>
              <a:rPr lang="en-US" b="1" dirty="0" smtClean="0">
                <a:solidFill>
                  <a:schemeClr val="accent2">
                    <a:lumMod val="75000"/>
                  </a:schemeClr>
                </a:solidFill>
              </a:rPr>
              <a:t>Narrative Writing Prompt</a:t>
            </a:r>
            <a:r>
              <a:rPr lang="en-US" dirty="0"/>
              <a:t/>
            </a:r>
            <a:br>
              <a:rPr lang="en-US" dirty="0"/>
            </a:br>
            <a:r>
              <a:rPr lang="en-US" b="1" dirty="0" smtClean="0"/>
              <a:t>Write </a:t>
            </a:r>
            <a:r>
              <a:rPr lang="en-US" b="1" dirty="0"/>
              <a:t>a narrative essay explaining what we covered in class </a:t>
            </a:r>
            <a:r>
              <a:rPr lang="en-US" b="1" dirty="0" smtClean="0"/>
              <a:t>on Wednesday &amp; Thursday with Miss Washburn</a:t>
            </a:r>
            <a:r>
              <a:rPr lang="en-US" dirty="0" smtClean="0"/>
              <a:t>. </a:t>
            </a:r>
            <a:r>
              <a:rPr lang="en-US" dirty="0" smtClean="0"/>
              <a:t/>
            </a:r>
            <a:br>
              <a:rPr lang="en-US" dirty="0" smtClean="0"/>
            </a:br>
            <a:r>
              <a:rPr lang="en-US" dirty="0" smtClean="0"/>
              <a:t/>
            </a:r>
            <a:br>
              <a:rPr lang="en-US" dirty="0" smtClean="0"/>
            </a:br>
            <a:r>
              <a:rPr lang="en-US" b="1" dirty="0" smtClean="0">
                <a:solidFill>
                  <a:schemeClr val="tx1"/>
                </a:solidFill>
              </a:rPr>
              <a:t>Be </a:t>
            </a:r>
            <a:r>
              <a:rPr lang="en-US" b="1" dirty="0">
                <a:solidFill>
                  <a:schemeClr val="tx1"/>
                </a:solidFill>
              </a:rPr>
              <a:t>sure to include:  </a:t>
            </a:r>
            <a:r>
              <a:rPr lang="en-US" b="1" dirty="0" smtClean="0">
                <a:solidFill>
                  <a:schemeClr val="tx1"/>
                </a:solidFill>
              </a:rPr>
              <a:t/>
            </a:r>
            <a:br>
              <a:rPr lang="en-US" b="1" dirty="0" smtClean="0">
                <a:solidFill>
                  <a:schemeClr val="tx1"/>
                </a:solidFill>
              </a:rPr>
            </a:br>
            <a:r>
              <a:rPr lang="en-US" dirty="0" smtClean="0">
                <a:solidFill>
                  <a:schemeClr val="tx1"/>
                </a:solidFill>
              </a:rPr>
              <a:t>clear context, well-chosen </a:t>
            </a:r>
            <a:r>
              <a:rPr lang="en-US" dirty="0">
                <a:solidFill>
                  <a:schemeClr val="tx1"/>
                </a:solidFill>
              </a:rPr>
              <a:t>details, logical organization, a consistent point of view, and purpose.   </a:t>
            </a:r>
            <a:r>
              <a:rPr lang="en-US" dirty="0" smtClean="0">
                <a:solidFill>
                  <a:schemeClr val="tx1"/>
                </a:solidFill>
              </a:rPr>
              <a:t/>
            </a:r>
            <a:br>
              <a:rPr lang="en-US" dirty="0" smtClean="0">
                <a:solidFill>
                  <a:schemeClr val="tx1"/>
                </a:solidFill>
              </a:rPr>
            </a:br>
            <a:r>
              <a:rPr lang="en-US" dirty="0" smtClean="0">
                <a:solidFill>
                  <a:schemeClr val="tx1"/>
                </a:solidFill>
              </a:rPr>
              <a:t>The essay should be a one</a:t>
            </a:r>
            <a:r>
              <a:rPr lang="en-US" dirty="0">
                <a:solidFill>
                  <a:schemeClr val="tx1"/>
                </a:solidFill>
              </a:rPr>
              <a:t> page response </a:t>
            </a:r>
            <a:r>
              <a:rPr lang="en-US" dirty="0" smtClean="0">
                <a:solidFill>
                  <a:schemeClr val="tx1"/>
                </a:solidFill>
              </a:rPr>
              <a:t/>
            </a:r>
            <a:br>
              <a:rPr lang="en-US" dirty="0" smtClean="0">
                <a:solidFill>
                  <a:schemeClr val="tx1"/>
                </a:solidFill>
              </a:rPr>
            </a:br>
            <a:r>
              <a:rPr lang="en-US" dirty="0" smtClean="0">
                <a:solidFill>
                  <a:schemeClr val="tx1"/>
                </a:solidFill>
              </a:rPr>
              <a:t>Due </a:t>
            </a:r>
            <a:r>
              <a:rPr lang="en-US" dirty="0" smtClean="0">
                <a:solidFill>
                  <a:schemeClr val="tx1"/>
                </a:solidFill>
              </a:rPr>
              <a:t>Tuesday- </a:t>
            </a:r>
            <a:r>
              <a:rPr lang="en-US" dirty="0">
                <a:solidFill>
                  <a:schemeClr val="tx1"/>
                </a:solidFill>
              </a:rPr>
              <a:t>follow </a:t>
            </a:r>
            <a:r>
              <a:rPr lang="en-US" dirty="0" smtClean="0">
                <a:solidFill>
                  <a:schemeClr val="tx1"/>
                </a:solidFill>
              </a:rPr>
              <a:t>the online </a:t>
            </a:r>
            <a:r>
              <a:rPr lang="en-US" dirty="0">
                <a:solidFill>
                  <a:schemeClr val="tx1"/>
                </a:solidFill>
              </a:rPr>
              <a:t>NARRATIVE </a:t>
            </a:r>
            <a:r>
              <a:rPr lang="en-US" dirty="0" smtClean="0">
                <a:solidFill>
                  <a:schemeClr val="tx1"/>
                </a:solidFill>
              </a:rPr>
              <a:t>rubric</a:t>
            </a:r>
            <a:r>
              <a:rPr lang="en-US" dirty="0">
                <a:solidFill>
                  <a:schemeClr val="tx1"/>
                </a:solidFill>
              </a:rPr>
              <a:t/>
            </a:r>
            <a:br>
              <a:rPr lang="en-US" dirty="0">
                <a:solidFill>
                  <a:schemeClr val="tx1"/>
                </a:solidFill>
              </a:rPr>
            </a:br>
            <a:endParaRPr lang="en-US" dirty="0">
              <a:solidFill>
                <a:schemeClr val="tx1"/>
              </a:solidFill>
            </a:endParaRPr>
          </a:p>
        </p:txBody>
      </p:sp>
    </p:spTree>
    <p:extLst>
      <p:ext uri="{BB962C8B-B14F-4D97-AF65-F5344CB8AC3E}">
        <p14:creationId xmlns:p14="http://schemas.microsoft.com/office/powerpoint/2010/main" val="3593950857"/>
      </p:ext>
    </p:extLst>
  </p:cSld>
  <p:clrMapOvr>
    <a:masterClrMapping/>
  </p:clrMapOvr>
  <mc:AlternateContent xmlns:mc="http://schemas.openxmlformats.org/markup-compatibility/2006" xmlns:p14="http://schemas.microsoft.com/office/powerpoint/2010/main">
    <mc:Choice Requires="p14">
      <p:transition spd="slow" p14:dur="4000">
        <p14:vortex dir="r"/>
        <p:sndAc>
          <p:stSnd>
            <p:snd r:embed="rId2" name="drumroll.wav"/>
          </p:stSnd>
        </p:sndAc>
      </p:transition>
    </mc:Choice>
    <mc:Fallback xmlns="">
      <p:transition spd="slow">
        <p:fade/>
        <p:sndAc>
          <p:stSnd>
            <p:snd r:embed="rId3" name="drumroll.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xit" presetSubtype="10" fill="hold" grpId="0" nodeType="clickEffect">
                                  <p:stCondLst>
                                    <p:cond delay="0"/>
                                  </p:stCondLst>
                                  <p:childTnLst>
                                    <p:animEffect transition="out" filter="randombar(horizontal)">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67591"/>
            <a:ext cx="8596668" cy="6026727"/>
          </a:xfrm>
        </p:spPr>
        <p:txBody>
          <a:bodyPr>
            <a:noAutofit/>
          </a:bodyPr>
          <a:lstStyle/>
          <a:p>
            <a:r>
              <a:rPr lang="en-US" sz="4000" b="1" dirty="0">
                <a:solidFill>
                  <a:schemeClr val="accent2">
                    <a:lumMod val="75000"/>
                  </a:schemeClr>
                </a:solidFill>
              </a:rPr>
              <a:t>Purpose</a:t>
            </a:r>
            <a:r>
              <a:rPr lang="en-US" sz="4000" dirty="0"/>
              <a:t/>
            </a:r>
            <a:br>
              <a:rPr lang="en-US" sz="4000" dirty="0"/>
            </a:br>
            <a:r>
              <a:rPr lang="en-US" sz="4000" dirty="0"/>
              <a:t>The </a:t>
            </a:r>
            <a:r>
              <a:rPr lang="en-US" sz="4000" u="sng" dirty="0">
                <a:solidFill>
                  <a:schemeClr val="accent2">
                    <a:lumMod val="75000"/>
                  </a:schemeClr>
                </a:solidFill>
                <a:hlinkClick r:id="rId3"/>
              </a:rPr>
              <a:t>purpose</a:t>
            </a:r>
            <a:r>
              <a:rPr lang="en-US" sz="4000" dirty="0">
                <a:solidFill>
                  <a:schemeClr val="accent2">
                    <a:lumMod val="75000"/>
                  </a:schemeClr>
                </a:solidFill>
              </a:rPr>
              <a:t> </a:t>
            </a:r>
            <a:r>
              <a:rPr lang="en-US" sz="4000" dirty="0"/>
              <a:t>of an essay is to share a particular incident or encounter so that readers can make a connection to the author’s experiences and apply it to real world situations. The author’s approach may be either humorous or serious--or somewhere in between.</a:t>
            </a:r>
            <a:br>
              <a:rPr lang="en-US" sz="4000" dirty="0"/>
            </a:br>
            <a:endParaRPr lang="en-US" sz="4000" dirty="0"/>
          </a:p>
        </p:txBody>
      </p:sp>
    </p:spTree>
    <p:extLst>
      <p:ext uri="{BB962C8B-B14F-4D97-AF65-F5344CB8AC3E}">
        <p14:creationId xmlns:p14="http://schemas.microsoft.com/office/powerpoint/2010/main" val="2369167698"/>
      </p:ext>
    </p:extLst>
  </p:cSld>
  <p:clrMapOvr>
    <a:masterClrMapping/>
  </p:clrMapOvr>
  <mc:AlternateContent xmlns:mc="http://schemas.openxmlformats.org/markup-compatibility/2006" xmlns:p14="http://schemas.microsoft.com/office/powerpoint/2010/main">
    <mc:Choice Requires="p14">
      <p:transition spd="slow" p14:dur="1600">
        <p:blinds dir="vert"/>
        <p:sndAc>
          <p:stSnd>
            <p:snd r:embed="rId2" name="arrow.wav"/>
          </p:stSnd>
        </p:sndAc>
      </p:transition>
    </mc:Choice>
    <mc:Fallback xmlns="">
      <p:transition spd="slow">
        <p:blinds dir="vert"/>
        <p:sndAc>
          <p:stSnd>
            <p:snd r:embed="rId4" name="arrow.wav"/>
          </p:stSnd>
        </p:sndAc>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66255"/>
            <a:ext cx="8596668" cy="5943599"/>
          </a:xfrm>
        </p:spPr>
        <p:txBody>
          <a:bodyPr>
            <a:noAutofit/>
          </a:bodyPr>
          <a:lstStyle/>
          <a:p>
            <a:r>
              <a:rPr lang="en-US" sz="5400" b="1" dirty="0">
                <a:solidFill>
                  <a:schemeClr val="accent2">
                    <a:lumMod val="75000"/>
                  </a:schemeClr>
                </a:solidFill>
              </a:rPr>
              <a:t>Context</a:t>
            </a:r>
            <a:r>
              <a:rPr lang="en-US" sz="5400" dirty="0"/>
              <a:t/>
            </a:r>
            <a:br>
              <a:rPr lang="en-US" sz="5400" dirty="0"/>
            </a:br>
            <a:r>
              <a:rPr lang="en-US" sz="5400" dirty="0"/>
              <a:t>The circumstances that form the setting for an event, statement, or idea, and in terms of which it can be fully understood and </a:t>
            </a:r>
            <a:r>
              <a:rPr lang="en-US" sz="5400" dirty="0" smtClean="0"/>
              <a:t>assessed.</a:t>
            </a:r>
            <a:r>
              <a:rPr lang="en-US" sz="5400" dirty="0"/>
              <a:t/>
            </a:r>
            <a:br>
              <a:rPr lang="en-US" sz="5400" dirty="0"/>
            </a:br>
            <a:endParaRPr lang="en-US" sz="5400" dirty="0"/>
          </a:p>
        </p:txBody>
      </p:sp>
    </p:spTree>
    <p:extLst>
      <p:ext uri="{BB962C8B-B14F-4D97-AF65-F5344CB8AC3E}">
        <p14:creationId xmlns:p14="http://schemas.microsoft.com/office/powerpoint/2010/main" val="2016449727"/>
      </p:ext>
    </p:extLst>
  </p:cSld>
  <p:clrMapOvr>
    <a:masterClrMapping/>
  </p:clrMapOvr>
  <p:transition spd="slow">
    <p:comb/>
    <p:sndAc>
      <p:stSnd>
        <p:snd r:embed="rId2" name="arrow.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116" y="1184564"/>
            <a:ext cx="8596668" cy="3906980"/>
          </a:xfrm>
        </p:spPr>
        <p:txBody>
          <a:bodyPr>
            <a:normAutofit/>
          </a:bodyPr>
          <a:lstStyle/>
          <a:p>
            <a:r>
              <a:rPr lang="en-US" sz="6000" b="1" dirty="0">
                <a:solidFill>
                  <a:schemeClr val="accent2">
                    <a:lumMod val="75000"/>
                  </a:schemeClr>
                </a:solidFill>
              </a:rPr>
              <a:t>Organization</a:t>
            </a:r>
            <a:r>
              <a:rPr lang="en-US" sz="6000" dirty="0"/>
              <a:t/>
            </a:r>
            <a:br>
              <a:rPr lang="en-US" sz="6000" dirty="0"/>
            </a:br>
            <a:r>
              <a:rPr lang="en-US" sz="6000" dirty="0"/>
              <a:t>There are six categories of transition words: </a:t>
            </a:r>
            <a:br>
              <a:rPr lang="en-US" sz="6000" dirty="0"/>
            </a:br>
            <a:endParaRPr lang="en-US" sz="6000" dirty="0"/>
          </a:p>
        </p:txBody>
      </p:sp>
    </p:spTree>
    <p:extLst>
      <p:ext uri="{BB962C8B-B14F-4D97-AF65-F5344CB8AC3E}">
        <p14:creationId xmlns:p14="http://schemas.microsoft.com/office/powerpoint/2010/main" val="170652173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sndAc>
          <p:stSnd>
            <p:snd r:embed="rId2" name="breeze.wav"/>
          </p:stSnd>
        </p:sndAc>
      </p:transition>
    </mc:Choice>
    <mc:Fallback xmlns="">
      <p:transition spd="slow">
        <p:fade/>
        <p:sndAc>
          <p:stSnd>
            <p:snd r:embed="rId3" name="breeze.wav"/>
          </p:stSnd>
        </p:sndAc>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115" y="218209"/>
            <a:ext cx="8596668" cy="6359236"/>
          </a:xfrm>
        </p:spPr>
        <p:txBody>
          <a:bodyPr>
            <a:normAutofit fontScale="90000"/>
          </a:bodyPr>
          <a:lstStyle/>
          <a:p>
            <a:pPr lvl="0"/>
            <a:r>
              <a:rPr lang="en-US" sz="2400" b="1" dirty="0">
                <a:solidFill>
                  <a:schemeClr val="accent2">
                    <a:lumMod val="75000"/>
                  </a:schemeClr>
                </a:solidFill>
              </a:rPr>
              <a:t>Spatial order</a:t>
            </a:r>
            <a:r>
              <a:rPr lang="en-US" sz="2400" b="1" dirty="0"/>
              <a:t>. </a:t>
            </a:r>
            <a:r>
              <a:rPr lang="en-US" sz="2400" dirty="0"/>
              <a:t>Words used in </a:t>
            </a:r>
            <a:r>
              <a:rPr lang="en-US" sz="2400" b="1" dirty="0">
                <a:solidFill>
                  <a:schemeClr val="accent2">
                    <a:lumMod val="75000"/>
                  </a:schemeClr>
                </a:solidFill>
              </a:rPr>
              <a:t>descriptive writing </a:t>
            </a:r>
            <a:r>
              <a:rPr lang="en-US" sz="2400" dirty="0"/>
              <a:t>to signal spatial relationships, such as </a:t>
            </a:r>
            <a:r>
              <a:rPr lang="en-US" sz="2400" i="1" dirty="0"/>
              <a:t>above</a:t>
            </a:r>
            <a:r>
              <a:rPr lang="en-US" sz="2400" dirty="0"/>
              <a:t>, </a:t>
            </a:r>
            <a:r>
              <a:rPr lang="en-US" sz="2400" i="1" dirty="0"/>
              <a:t>below</a:t>
            </a:r>
            <a:r>
              <a:rPr lang="en-US" sz="2400" dirty="0"/>
              <a:t>, </a:t>
            </a:r>
            <a:r>
              <a:rPr lang="en-US" sz="2400" i="1" dirty="0"/>
              <a:t>beside</a:t>
            </a:r>
            <a:r>
              <a:rPr lang="en-US" sz="2400" dirty="0"/>
              <a:t>, </a:t>
            </a:r>
            <a:r>
              <a:rPr lang="en-US" sz="2400" i="1" dirty="0"/>
              <a:t>nearby</a:t>
            </a:r>
            <a:r>
              <a:rPr lang="en-US" sz="2400" dirty="0"/>
              <a:t>, </a:t>
            </a:r>
            <a:r>
              <a:rPr lang="en-US" sz="2400" i="1" dirty="0"/>
              <a:t>beyond</a:t>
            </a:r>
            <a:r>
              <a:rPr lang="en-US" sz="2400" dirty="0"/>
              <a:t>, </a:t>
            </a:r>
            <a:r>
              <a:rPr lang="en-US" sz="2400" i="1" dirty="0"/>
              <a:t>inside</a:t>
            </a:r>
            <a:r>
              <a:rPr lang="en-US" sz="2400" dirty="0"/>
              <a:t>, and </a:t>
            </a:r>
            <a:r>
              <a:rPr lang="en-US" sz="2400" i="1" dirty="0"/>
              <a:t>outside</a:t>
            </a:r>
            <a:r>
              <a:rPr lang="en-US" sz="2400" dirty="0"/>
              <a:t>.</a:t>
            </a:r>
            <a:br>
              <a:rPr lang="en-US" sz="2400" dirty="0"/>
            </a:br>
            <a:r>
              <a:rPr lang="en-US" sz="2400" dirty="0" smtClean="0"/>
              <a:t/>
            </a:r>
            <a:br>
              <a:rPr lang="en-US" sz="2400" dirty="0" smtClean="0"/>
            </a:br>
            <a:r>
              <a:rPr lang="en-US" sz="2400" dirty="0"/>
              <a:t/>
            </a:r>
            <a:br>
              <a:rPr lang="en-US" sz="2400" dirty="0"/>
            </a:br>
            <a:r>
              <a:rPr lang="en-US" sz="2000" b="1" dirty="0" smtClean="0"/>
              <a:t>Example</a:t>
            </a:r>
            <a:r>
              <a:rPr lang="en-US" sz="2000" b="1" dirty="0"/>
              <a:t>:</a:t>
            </a:r>
            <a:r>
              <a:rPr lang="en-US" sz="2000" dirty="0"/>
              <a:t> </a:t>
            </a:r>
            <a:br>
              <a:rPr lang="en-US" sz="2000" dirty="0"/>
            </a:br>
            <a:r>
              <a:rPr lang="en-US" sz="2000" dirty="0"/>
              <a:t>"Our new home was one of a number of wooden single-story units huddled together in a horseshoe enclosing a courtyard. Our new apartment was </a:t>
            </a:r>
            <a:r>
              <a:rPr lang="en-US" sz="2000" dirty="0">
                <a:solidFill>
                  <a:schemeClr val="accent2">
                    <a:lumMod val="75000"/>
                  </a:schemeClr>
                </a:solidFill>
              </a:rPr>
              <a:t>toward the rear center</a:t>
            </a:r>
            <a:r>
              <a:rPr lang="en-US" sz="2000" dirty="0"/>
              <a:t> of the horseshoe, </a:t>
            </a:r>
            <a:r>
              <a:rPr lang="en-US" sz="2000" dirty="0">
                <a:solidFill>
                  <a:schemeClr val="accent2">
                    <a:lumMod val="75000"/>
                  </a:schemeClr>
                </a:solidFill>
              </a:rPr>
              <a:t>away from </a:t>
            </a:r>
            <a:r>
              <a:rPr lang="en-US" sz="2000" dirty="0"/>
              <a:t>the entrance to the courtyard. To reach the kitchen, one had to </a:t>
            </a:r>
            <a:r>
              <a:rPr lang="en-US" sz="2000" dirty="0">
                <a:solidFill>
                  <a:schemeClr val="accent2">
                    <a:lumMod val="75000"/>
                  </a:schemeClr>
                </a:solidFill>
              </a:rPr>
              <a:t>pass through </a:t>
            </a:r>
            <a:r>
              <a:rPr lang="en-US" sz="2000" dirty="0"/>
              <a:t>a small windowless anteroom made of loosely arranged planks. Anybody inside could easily look through the chinks without being observed. </a:t>
            </a:r>
            <a:r>
              <a:rPr lang="en-US" sz="2000" dirty="0">
                <a:solidFill>
                  <a:schemeClr val="accent2">
                    <a:lumMod val="75000"/>
                  </a:schemeClr>
                </a:solidFill>
              </a:rPr>
              <a:t>Against </a:t>
            </a:r>
            <a:r>
              <a:rPr lang="en-US" sz="2000" dirty="0"/>
              <a:t>the wall </a:t>
            </a:r>
            <a:r>
              <a:rPr lang="en-US" sz="2000" dirty="0">
                <a:solidFill>
                  <a:schemeClr val="accent2">
                    <a:lumMod val="75000"/>
                  </a:schemeClr>
                </a:solidFill>
              </a:rPr>
              <a:t>opposite the entrance </a:t>
            </a:r>
            <a:r>
              <a:rPr lang="en-US" sz="2000" dirty="0"/>
              <a:t>to the kitchen was a large stove, which took up about one fifth of the room. </a:t>
            </a:r>
            <a:r>
              <a:rPr lang="en-US" sz="2000" dirty="0">
                <a:solidFill>
                  <a:schemeClr val="accent2">
                    <a:lumMod val="75000"/>
                  </a:schemeClr>
                </a:solidFill>
              </a:rPr>
              <a:t>Right next to </a:t>
            </a:r>
            <a:r>
              <a:rPr lang="en-US" sz="2000" dirty="0"/>
              <a:t>the stove was a bench with a bucket of water resting on it. </a:t>
            </a:r>
            <a:r>
              <a:rPr lang="en-US" sz="2000" dirty="0">
                <a:solidFill>
                  <a:schemeClr val="accent2">
                    <a:lumMod val="75000"/>
                  </a:schemeClr>
                </a:solidFill>
              </a:rPr>
              <a:t>Past the bench</a:t>
            </a:r>
            <a:r>
              <a:rPr lang="en-US" sz="2000" dirty="0"/>
              <a:t>, in the </a:t>
            </a:r>
            <a:r>
              <a:rPr lang="en-US" sz="2000" dirty="0">
                <a:solidFill>
                  <a:schemeClr val="accent2">
                    <a:lumMod val="75000"/>
                  </a:schemeClr>
                </a:solidFill>
              </a:rPr>
              <a:t>middle of the </a:t>
            </a:r>
            <a:r>
              <a:rPr lang="en-US" sz="2000" dirty="0"/>
              <a:t>wall, was a door leading to the only other room. </a:t>
            </a:r>
            <a:r>
              <a:rPr lang="en-US" sz="2000" dirty="0">
                <a:solidFill>
                  <a:schemeClr val="accent2">
                    <a:lumMod val="75000"/>
                  </a:schemeClr>
                </a:solidFill>
              </a:rPr>
              <a:t>To the right </a:t>
            </a:r>
            <a:r>
              <a:rPr lang="en-US" sz="2000" dirty="0"/>
              <a:t>of the door stood a cupboard for pots, dishes, and food. </a:t>
            </a:r>
            <a:r>
              <a:rPr lang="en-US" sz="2000" dirty="0">
                <a:solidFill>
                  <a:schemeClr val="accent2">
                    <a:lumMod val="75000"/>
                  </a:schemeClr>
                </a:solidFill>
              </a:rPr>
              <a:t>Next to </a:t>
            </a:r>
            <a:r>
              <a:rPr lang="en-US" sz="2000" dirty="0"/>
              <a:t>the cupboard, leaning against the wall on the right, was old Helena's bed. The kitchen was too small to accommodate another bed. There was just enough room for a table and chairs, which had to be placed </a:t>
            </a:r>
            <a:r>
              <a:rPr lang="en-US" sz="2000" dirty="0">
                <a:solidFill>
                  <a:schemeClr val="accent2">
                    <a:lumMod val="75000"/>
                  </a:schemeClr>
                </a:solidFill>
              </a:rPr>
              <a:t>next to </a:t>
            </a:r>
            <a:r>
              <a:rPr lang="en-US" sz="2000" dirty="0"/>
              <a:t>the kitchen window. It was a strategic window, affording a view of the entire courtyard."</a:t>
            </a:r>
            <a:br>
              <a:rPr lang="en-US" sz="2000" dirty="0"/>
            </a:br>
            <a:r>
              <a:rPr lang="en-US" sz="2000" dirty="0"/>
              <a:t>(</a:t>
            </a:r>
            <a:r>
              <a:rPr lang="en-US" sz="2000" dirty="0" err="1"/>
              <a:t>Nechama</a:t>
            </a:r>
            <a:r>
              <a:rPr lang="en-US" sz="2000" dirty="0"/>
              <a:t> Tec, </a:t>
            </a:r>
            <a:r>
              <a:rPr lang="en-US" sz="2000" i="1" dirty="0"/>
              <a:t>Dry Tears: The Story of a Lost Childhood</a:t>
            </a:r>
            <a:r>
              <a:rPr lang="en-US" sz="2000" dirty="0"/>
              <a:t>. Oxford Univ. Press, 1984)</a:t>
            </a:r>
            <a:br>
              <a:rPr lang="en-US" sz="2000" dirty="0"/>
            </a:br>
            <a:endParaRPr lang="en-US" sz="2000" dirty="0"/>
          </a:p>
        </p:txBody>
      </p:sp>
    </p:spTree>
    <p:extLst>
      <p:ext uri="{BB962C8B-B14F-4D97-AF65-F5344CB8AC3E}">
        <p14:creationId xmlns:p14="http://schemas.microsoft.com/office/powerpoint/2010/main" val="21676897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sndAc>
          <p:stSnd>
            <p:snd r:embed="rId2" name="wind.wav"/>
          </p:stSnd>
        </p:sndAc>
      </p:transition>
    </mc:Choice>
    <mc:Fallback xmlns="">
      <p:transition spd="slow">
        <p:fade/>
        <p:sndAc>
          <p:stSnd>
            <p:snd r:embed="rId3" name="wind.wav"/>
          </p:stSnd>
        </p:sndAc>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80555"/>
            <a:ext cx="8596668" cy="6328063"/>
          </a:xfrm>
        </p:spPr>
        <p:txBody>
          <a:bodyPr>
            <a:normAutofit fontScale="90000"/>
          </a:bodyPr>
          <a:lstStyle/>
          <a:p>
            <a:pPr lvl="0"/>
            <a:r>
              <a:rPr lang="en-US" sz="2200" b="1" dirty="0">
                <a:solidFill>
                  <a:schemeClr val="accent2">
                    <a:lumMod val="75000"/>
                  </a:schemeClr>
                </a:solidFill>
              </a:rPr>
              <a:t>Chronological order</a:t>
            </a:r>
            <a:r>
              <a:rPr lang="en-US" sz="2200" b="1" dirty="0"/>
              <a:t>. </a:t>
            </a:r>
            <a:r>
              <a:rPr lang="en-US" sz="2200" dirty="0"/>
              <a:t>Words used in </a:t>
            </a:r>
            <a:r>
              <a:rPr lang="en-US" sz="2200" dirty="0">
                <a:solidFill>
                  <a:schemeClr val="accent2">
                    <a:lumMod val="75000"/>
                  </a:schemeClr>
                </a:solidFill>
              </a:rPr>
              <a:t>writing </a:t>
            </a:r>
            <a:r>
              <a:rPr lang="en-US" sz="2200" dirty="0" smtClean="0">
                <a:solidFill>
                  <a:schemeClr val="accent2">
                    <a:lumMod val="75000"/>
                  </a:schemeClr>
                </a:solidFill>
              </a:rPr>
              <a:t>narratives </a:t>
            </a:r>
            <a:r>
              <a:rPr lang="en-US" sz="2200" dirty="0">
                <a:solidFill>
                  <a:schemeClr val="accent2">
                    <a:lumMod val="75000"/>
                  </a:schemeClr>
                </a:solidFill>
              </a:rPr>
              <a:t>and instructions to signal time sequence</a:t>
            </a:r>
            <a:r>
              <a:rPr lang="en-US" sz="2200" dirty="0"/>
              <a:t>, such </a:t>
            </a:r>
            <a:r>
              <a:rPr lang="en-US" sz="2200" dirty="0" smtClean="0"/>
              <a:t>as: </a:t>
            </a:r>
            <a:r>
              <a:rPr lang="en-US" sz="2200" dirty="0"/>
              <a:t>before, after, first, next, then, when, finally, while, as, during, earlier, later, and meanwhile.</a:t>
            </a:r>
            <a:br>
              <a:rPr lang="en-US" sz="2200" dirty="0"/>
            </a:br>
            <a:r>
              <a:rPr lang="en-US" sz="2200" dirty="0" smtClean="0"/>
              <a:t/>
            </a:r>
            <a:br>
              <a:rPr lang="en-US" sz="2200" dirty="0" smtClean="0"/>
            </a:br>
            <a:r>
              <a:rPr lang="en-US" sz="2000" b="1" dirty="0" smtClean="0">
                <a:solidFill>
                  <a:schemeClr val="accent2">
                    <a:lumMod val="75000"/>
                  </a:schemeClr>
                </a:solidFill>
              </a:rPr>
              <a:t>Chronological </a:t>
            </a:r>
            <a:r>
              <a:rPr lang="en-US" sz="2000" b="1" dirty="0">
                <a:solidFill>
                  <a:schemeClr val="accent2">
                    <a:lumMod val="75000"/>
                  </a:schemeClr>
                </a:solidFill>
              </a:rPr>
              <a:t>Order in a Process Analysis</a:t>
            </a:r>
            <a:r>
              <a:rPr lang="en-US" sz="2000" dirty="0">
                <a:solidFill>
                  <a:schemeClr val="accent2">
                    <a:lumMod val="75000"/>
                  </a:schemeClr>
                </a:solidFill>
              </a:rPr>
              <a:t/>
            </a:r>
            <a:br>
              <a:rPr lang="en-US" sz="2000" dirty="0">
                <a:solidFill>
                  <a:schemeClr val="accent2">
                    <a:lumMod val="75000"/>
                  </a:schemeClr>
                </a:solidFill>
              </a:rPr>
            </a:br>
            <a:r>
              <a:rPr lang="en-US" sz="2000" dirty="0"/>
              <a:t>"</a:t>
            </a:r>
            <a:r>
              <a:rPr lang="en-US" sz="2000" i="1" dirty="0"/>
              <a:t>How to Boil an Egg Like a </a:t>
            </a:r>
            <a:r>
              <a:rPr lang="en-US" sz="2000" i="1" dirty="0" smtClean="0"/>
              <a:t>Pro”</a:t>
            </a:r>
            <a:r>
              <a:rPr lang="en-US" sz="2000" dirty="0"/>
              <a:t/>
            </a:r>
            <a:br>
              <a:rPr lang="en-US" sz="2000" dirty="0"/>
            </a:br>
            <a:r>
              <a:rPr lang="en-US" sz="2000" dirty="0"/>
              <a:t/>
            </a:r>
            <a:br>
              <a:rPr lang="en-US" sz="2000" dirty="0"/>
            </a:br>
            <a:r>
              <a:rPr lang="en-US" sz="2200" dirty="0"/>
              <a:t>"</a:t>
            </a:r>
            <a:r>
              <a:rPr lang="en-US" sz="2200" dirty="0">
                <a:solidFill>
                  <a:schemeClr val="accent2">
                    <a:lumMod val="75000"/>
                  </a:schemeClr>
                </a:solidFill>
              </a:rPr>
              <a:t>Put your eggs </a:t>
            </a:r>
            <a:r>
              <a:rPr lang="en-US" sz="2200" dirty="0"/>
              <a:t>in a saucepan and cover them with about one-half inch cold water. </a:t>
            </a:r>
            <a:r>
              <a:rPr lang="en-US" sz="2200" dirty="0">
                <a:solidFill>
                  <a:schemeClr val="accent2">
                    <a:lumMod val="75000"/>
                  </a:schemeClr>
                </a:solidFill>
              </a:rPr>
              <a:t>Heat the pan </a:t>
            </a:r>
            <a:r>
              <a:rPr lang="en-US" sz="2200" dirty="0"/>
              <a:t>until the water is simmering and cook like this for </a:t>
            </a:r>
            <a:r>
              <a:rPr lang="en-US" sz="2200" dirty="0">
                <a:solidFill>
                  <a:schemeClr val="accent2">
                    <a:lumMod val="75000"/>
                  </a:schemeClr>
                </a:solidFill>
              </a:rPr>
              <a:t>seven minutes</a:t>
            </a:r>
            <a:r>
              <a:rPr lang="en-US" sz="2200" dirty="0"/>
              <a:t>, </a:t>
            </a:r>
            <a:r>
              <a:rPr lang="en-US" sz="2200" i="1" dirty="0"/>
              <a:t>using a timer</a:t>
            </a:r>
            <a:r>
              <a:rPr lang="en-US" sz="2200" dirty="0"/>
              <a:t>. </a:t>
            </a:r>
            <a:r>
              <a:rPr lang="en-US" sz="2200" dirty="0">
                <a:solidFill>
                  <a:schemeClr val="accent2">
                    <a:lumMod val="75000"/>
                  </a:schemeClr>
                </a:solidFill>
              </a:rPr>
              <a:t>As soon as the timer dings </a:t>
            </a:r>
            <a:r>
              <a:rPr lang="en-US" sz="2200" dirty="0"/>
              <a:t>put the saucepan into the sink and turn on the cold tap, allowing the water to overspill. It doesn't need to be galloping; a steady but vigorous flow will do. </a:t>
            </a:r>
            <a:r>
              <a:rPr lang="en-US" sz="2200" dirty="0">
                <a:solidFill>
                  <a:schemeClr val="accent2">
                    <a:lumMod val="75000"/>
                  </a:schemeClr>
                </a:solidFill>
              </a:rPr>
              <a:t>After a minute </a:t>
            </a:r>
            <a:r>
              <a:rPr lang="en-US" sz="2200" dirty="0"/>
              <a:t>turn off the tap and leave the eggs in the cold water for </a:t>
            </a:r>
            <a:r>
              <a:rPr lang="en-US" sz="2200" dirty="0">
                <a:solidFill>
                  <a:schemeClr val="accent2">
                    <a:lumMod val="75000"/>
                  </a:schemeClr>
                </a:solidFill>
              </a:rPr>
              <a:t>another couple of minutes</a:t>
            </a:r>
            <a:r>
              <a:rPr lang="en-US" sz="2200" dirty="0"/>
              <a:t>, or </a:t>
            </a:r>
            <a:r>
              <a:rPr lang="en-US" sz="2200" dirty="0">
                <a:solidFill>
                  <a:schemeClr val="accent2">
                    <a:lumMod val="75000"/>
                  </a:schemeClr>
                </a:solidFill>
              </a:rPr>
              <a:t>until</a:t>
            </a:r>
            <a:r>
              <a:rPr lang="en-US" sz="2200" dirty="0"/>
              <a:t> they are cold enough to hold comfortably.</a:t>
            </a:r>
            <a:br>
              <a:rPr lang="en-US" sz="2200" dirty="0"/>
            </a:br>
            <a:r>
              <a:rPr lang="en-US" sz="2200" dirty="0"/>
              <a:t/>
            </a:r>
            <a:br>
              <a:rPr lang="en-US" sz="2200" dirty="0"/>
            </a:br>
            <a:r>
              <a:rPr lang="en-US" sz="2200" dirty="0"/>
              <a:t>"</a:t>
            </a:r>
            <a:r>
              <a:rPr lang="en-US" sz="2200" dirty="0">
                <a:solidFill>
                  <a:schemeClr val="accent2">
                    <a:lumMod val="75000"/>
                  </a:schemeClr>
                </a:solidFill>
              </a:rPr>
              <a:t>When time's up </a:t>
            </a:r>
            <a:r>
              <a:rPr lang="en-US" sz="2200" dirty="0"/>
              <a:t>your eggs will be cooked, and with no soft center remaining."</a:t>
            </a:r>
            <a:br>
              <a:rPr lang="en-US" sz="2200" dirty="0"/>
            </a:br>
            <a:r>
              <a:rPr lang="en-US" sz="2200" dirty="0"/>
              <a:t>(</a:t>
            </a:r>
            <a:r>
              <a:rPr lang="en-US" sz="2200" dirty="0" err="1"/>
              <a:t>Bunty</a:t>
            </a:r>
            <a:r>
              <a:rPr lang="en-US" sz="2200" dirty="0"/>
              <a:t> Cutler, </a:t>
            </a:r>
            <a:r>
              <a:rPr lang="en-US" sz="2200" i="1" dirty="0"/>
              <a:t>211 Things a Clever Girl Can Do</a:t>
            </a:r>
            <a:r>
              <a:rPr lang="en-US" sz="2200" dirty="0"/>
              <a:t>. Perigee, 2008)</a:t>
            </a:r>
            <a:br>
              <a:rPr lang="en-US" sz="2200" dirty="0"/>
            </a:br>
            <a:r>
              <a:rPr lang="en-US" sz="2000" dirty="0"/>
              <a:t/>
            </a:r>
            <a:br>
              <a:rPr lang="en-US" sz="2000" dirty="0"/>
            </a:br>
            <a:endParaRPr lang="en-US" sz="2000" dirty="0"/>
          </a:p>
        </p:txBody>
      </p:sp>
    </p:spTree>
    <p:extLst>
      <p:ext uri="{BB962C8B-B14F-4D97-AF65-F5344CB8AC3E}">
        <p14:creationId xmlns:p14="http://schemas.microsoft.com/office/powerpoint/2010/main" val="13834467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sndAc>
          <p:stSnd>
            <p:snd r:embed="rId2" name="wind.wav"/>
          </p:stSnd>
        </p:sndAc>
      </p:transition>
    </mc:Choice>
    <mc:Fallback xmlns="">
      <p:transition spd="slow">
        <p:fade/>
        <p:sndAc>
          <p:stSnd>
            <p:snd r:embed="rId3" name="wind.wav"/>
          </p:stSnd>
        </p:sndAc>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5863936"/>
          </a:xfrm>
        </p:spPr>
        <p:txBody>
          <a:bodyPr>
            <a:normAutofit/>
          </a:bodyPr>
          <a:lstStyle/>
          <a:p>
            <a:pPr lvl="0"/>
            <a:r>
              <a:rPr lang="en-US" sz="4400" b="1" dirty="0">
                <a:solidFill>
                  <a:schemeClr val="accent2">
                    <a:lumMod val="75000"/>
                  </a:schemeClr>
                </a:solidFill>
              </a:rPr>
              <a:t>Numerical order</a:t>
            </a:r>
            <a:r>
              <a:rPr lang="en-US" sz="4400" b="1" dirty="0"/>
              <a:t>. </a:t>
            </a:r>
            <a:r>
              <a:rPr lang="en-US" sz="4400" dirty="0"/>
              <a:t>Words used in </a:t>
            </a:r>
            <a:r>
              <a:rPr lang="en-US" sz="4400" dirty="0">
                <a:solidFill>
                  <a:schemeClr val="accent2">
                    <a:lumMod val="75000"/>
                  </a:schemeClr>
                </a:solidFill>
              </a:rPr>
              <a:t>expository writing to signal order of importance</a:t>
            </a:r>
            <a:r>
              <a:rPr lang="en-US" sz="4400" dirty="0"/>
              <a:t>, such as </a:t>
            </a:r>
            <a:r>
              <a:rPr lang="en-US" sz="4400" i="1" dirty="0"/>
              <a:t>first</a:t>
            </a:r>
            <a:r>
              <a:rPr lang="en-US" sz="4400" dirty="0"/>
              <a:t>, </a:t>
            </a:r>
            <a:r>
              <a:rPr lang="en-US" sz="4400" i="1" dirty="0"/>
              <a:t>second</a:t>
            </a:r>
            <a:r>
              <a:rPr lang="en-US" sz="4400" dirty="0"/>
              <a:t>, </a:t>
            </a:r>
            <a:r>
              <a:rPr lang="en-US" sz="4400" i="1" dirty="0"/>
              <a:t>also</a:t>
            </a:r>
            <a:r>
              <a:rPr lang="en-US" sz="4400" dirty="0"/>
              <a:t>, </a:t>
            </a:r>
            <a:r>
              <a:rPr lang="en-US" sz="4400" i="1" dirty="0"/>
              <a:t>finally</a:t>
            </a:r>
            <a:r>
              <a:rPr lang="en-US" sz="4400" dirty="0"/>
              <a:t>, </a:t>
            </a:r>
            <a:r>
              <a:rPr lang="en-US" sz="4400" i="1" dirty="0"/>
              <a:t>in addition</a:t>
            </a:r>
            <a:r>
              <a:rPr lang="en-US" sz="4400" dirty="0"/>
              <a:t>, </a:t>
            </a:r>
            <a:r>
              <a:rPr lang="en-US" sz="4400" i="1" dirty="0"/>
              <a:t>equally important</a:t>
            </a:r>
            <a:r>
              <a:rPr lang="en-US" sz="4400" dirty="0"/>
              <a:t>, and </a:t>
            </a:r>
            <a:r>
              <a:rPr lang="en-US" sz="4400" i="1" dirty="0"/>
              <a:t>more or less importantly</a:t>
            </a:r>
            <a:r>
              <a:rPr lang="en-US" sz="4400" dirty="0"/>
              <a:t>.</a:t>
            </a:r>
            <a:br>
              <a:rPr lang="en-US" sz="4400" dirty="0"/>
            </a:br>
            <a:endParaRPr lang="en-US" sz="4400" dirty="0"/>
          </a:p>
        </p:txBody>
      </p:sp>
    </p:spTree>
    <p:extLst>
      <p:ext uri="{BB962C8B-B14F-4D97-AF65-F5344CB8AC3E}">
        <p14:creationId xmlns:p14="http://schemas.microsoft.com/office/powerpoint/2010/main" val="4595294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sndAc>
          <p:stSnd>
            <p:snd r:embed="rId2" name="wind.wav"/>
          </p:stSnd>
        </p:sndAc>
      </p:transition>
    </mc:Choice>
    <mc:Fallback xmlns="">
      <p:transition spd="slow">
        <p:fade/>
        <p:sndAc>
          <p:stSnd>
            <p:snd r:embed="rId3" name="wind.wav"/>
          </p:stSnd>
        </p:sndAc>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5926282"/>
          </a:xfrm>
        </p:spPr>
        <p:txBody>
          <a:bodyPr>
            <a:normAutofit/>
          </a:bodyPr>
          <a:lstStyle/>
          <a:p>
            <a:pPr lvl="0"/>
            <a:r>
              <a:rPr lang="en-US" sz="4400" b="1" dirty="0">
                <a:solidFill>
                  <a:schemeClr val="accent2">
                    <a:lumMod val="75000"/>
                  </a:schemeClr>
                </a:solidFill>
              </a:rPr>
              <a:t>Cause/effect order</a:t>
            </a:r>
            <a:r>
              <a:rPr lang="en-US" sz="4400" b="1" dirty="0"/>
              <a:t>. </a:t>
            </a:r>
            <a:r>
              <a:rPr lang="en-US" sz="4400" dirty="0"/>
              <a:t>Words used in </a:t>
            </a:r>
            <a:r>
              <a:rPr lang="en-US" sz="4400" dirty="0">
                <a:solidFill>
                  <a:schemeClr val="accent2">
                    <a:lumMod val="75000"/>
                  </a:schemeClr>
                </a:solidFill>
              </a:rPr>
              <a:t>expository writing to signal causal relationships</a:t>
            </a:r>
            <a:r>
              <a:rPr lang="en-US" sz="4400" dirty="0"/>
              <a:t>, such as </a:t>
            </a:r>
            <a:r>
              <a:rPr lang="en-US" sz="4400" i="1" dirty="0"/>
              <a:t>because</a:t>
            </a:r>
            <a:r>
              <a:rPr lang="en-US" sz="4400" dirty="0"/>
              <a:t>, </a:t>
            </a:r>
            <a:r>
              <a:rPr lang="en-US" sz="4400" i="1" dirty="0"/>
              <a:t>since</a:t>
            </a:r>
            <a:r>
              <a:rPr lang="en-US" sz="4400" dirty="0"/>
              <a:t>, </a:t>
            </a:r>
            <a:r>
              <a:rPr lang="en-US" sz="4400" i="1" dirty="0"/>
              <a:t>for</a:t>
            </a:r>
            <a:r>
              <a:rPr lang="en-US" sz="4400" dirty="0"/>
              <a:t>, </a:t>
            </a:r>
            <a:r>
              <a:rPr lang="en-US" sz="4400" i="1" dirty="0"/>
              <a:t>so</a:t>
            </a:r>
            <a:r>
              <a:rPr lang="en-US" sz="4400" dirty="0"/>
              <a:t>, </a:t>
            </a:r>
            <a:r>
              <a:rPr lang="en-US" sz="4400" i="1" dirty="0"/>
              <a:t>as a result</a:t>
            </a:r>
            <a:r>
              <a:rPr lang="en-US" sz="4400" dirty="0"/>
              <a:t>, </a:t>
            </a:r>
            <a:r>
              <a:rPr lang="en-US" sz="4400" i="1" dirty="0"/>
              <a:t>consequently</a:t>
            </a:r>
            <a:r>
              <a:rPr lang="en-US" sz="4400" dirty="0"/>
              <a:t>, </a:t>
            </a:r>
            <a:r>
              <a:rPr lang="en-US" sz="4400" i="1" dirty="0"/>
              <a:t>thus</a:t>
            </a:r>
            <a:r>
              <a:rPr lang="en-US" sz="4400" dirty="0"/>
              <a:t>, </a:t>
            </a:r>
            <a:r>
              <a:rPr lang="en-US" sz="4400" i="1" dirty="0"/>
              <a:t>and hence</a:t>
            </a:r>
            <a:r>
              <a:rPr lang="en-US" sz="4400" dirty="0"/>
              <a:t>.</a:t>
            </a:r>
            <a:br>
              <a:rPr lang="en-US" sz="4400" dirty="0"/>
            </a:br>
            <a:endParaRPr lang="en-US" sz="4400" dirty="0"/>
          </a:p>
        </p:txBody>
      </p:sp>
    </p:spTree>
    <p:extLst>
      <p:ext uri="{BB962C8B-B14F-4D97-AF65-F5344CB8AC3E}">
        <p14:creationId xmlns:p14="http://schemas.microsoft.com/office/powerpoint/2010/main" val="7320068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sndAc>
          <p:stSnd>
            <p:snd r:embed="rId2" name="wind.wav"/>
          </p:stSnd>
        </p:sndAc>
      </p:transition>
    </mc:Choice>
    <mc:Fallback xmlns="">
      <p:transition spd="slow">
        <p:fade/>
        <p:sndAc>
          <p:stSnd>
            <p:snd r:embed="rId3" name="wind.wav"/>
          </p:stSnd>
        </p:sndAc>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8596668" cy="5853545"/>
          </a:xfrm>
        </p:spPr>
        <p:txBody>
          <a:bodyPr>
            <a:normAutofit fontScale="90000"/>
          </a:bodyPr>
          <a:lstStyle/>
          <a:p>
            <a:pPr lvl="0"/>
            <a:r>
              <a:rPr lang="en-US" b="1" dirty="0">
                <a:solidFill>
                  <a:schemeClr val="accent2">
                    <a:lumMod val="75000"/>
                  </a:schemeClr>
                </a:solidFill>
              </a:rPr>
              <a:t>Comparison/contrast order</a:t>
            </a:r>
            <a:r>
              <a:rPr lang="en-US" b="1" dirty="0"/>
              <a:t>. </a:t>
            </a:r>
            <a:r>
              <a:rPr lang="en-US" dirty="0"/>
              <a:t>Words used in </a:t>
            </a:r>
            <a:r>
              <a:rPr lang="en-US" dirty="0">
                <a:solidFill>
                  <a:schemeClr val="accent2">
                    <a:lumMod val="75000"/>
                  </a:schemeClr>
                </a:solidFill>
              </a:rPr>
              <a:t>expository writing to signal similarities and differences</a:t>
            </a:r>
            <a:r>
              <a:rPr lang="en-US" dirty="0"/>
              <a:t>, such as (for similarities) </a:t>
            </a:r>
            <a:r>
              <a:rPr lang="en-US" i="1" dirty="0"/>
              <a:t>also</a:t>
            </a:r>
            <a:r>
              <a:rPr lang="en-US" dirty="0"/>
              <a:t>, </a:t>
            </a:r>
            <a:r>
              <a:rPr lang="en-US" i="1" dirty="0"/>
              <a:t>additionally</a:t>
            </a:r>
            <a:r>
              <a:rPr lang="en-US" dirty="0"/>
              <a:t>, </a:t>
            </a:r>
            <a:r>
              <a:rPr lang="en-US" i="1" dirty="0"/>
              <a:t>just as</a:t>
            </a:r>
            <a:r>
              <a:rPr lang="en-US" dirty="0"/>
              <a:t>, </a:t>
            </a:r>
            <a:r>
              <a:rPr lang="en-US" i="1" dirty="0"/>
              <a:t>as if</a:t>
            </a:r>
            <a:r>
              <a:rPr lang="en-US" dirty="0"/>
              <a:t>, </a:t>
            </a:r>
            <a:r>
              <a:rPr lang="en-US" i="1" dirty="0"/>
              <a:t>as though</a:t>
            </a:r>
            <a:r>
              <a:rPr lang="en-US" dirty="0"/>
              <a:t>, </a:t>
            </a:r>
            <a:r>
              <a:rPr lang="en-US" i="1" dirty="0"/>
              <a:t>like</a:t>
            </a:r>
            <a:r>
              <a:rPr lang="en-US" dirty="0"/>
              <a:t>, and </a:t>
            </a:r>
            <a:r>
              <a:rPr lang="en-US" i="1" dirty="0"/>
              <a:t>similarly</a:t>
            </a:r>
            <a:r>
              <a:rPr lang="en-US" dirty="0"/>
              <a:t>; and (for differences) </a:t>
            </a:r>
            <a:r>
              <a:rPr lang="en-US" i="1" dirty="0"/>
              <a:t>but</a:t>
            </a:r>
            <a:r>
              <a:rPr lang="en-US" dirty="0"/>
              <a:t>, </a:t>
            </a:r>
            <a:r>
              <a:rPr lang="en-US" i="1" dirty="0"/>
              <a:t>yet</a:t>
            </a:r>
            <a:r>
              <a:rPr lang="en-US" dirty="0"/>
              <a:t>, </a:t>
            </a:r>
            <a:r>
              <a:rPr lang="en-US" i="1" dirty="0"/>
              <a:t>only</a:t>
            </a:r>
            <a:r>
              <a:rPr lang="en-US" dirty="0"/>
              <a:t>, </a:t>
            </a:r>
            <a:r>
              <a:rPr lang="en-US" i="1" dirty="0"/>
              <a:t>although</a:t>
            </a:r>
            <a:r>
              <a:rPr lang="en-US" dirty="0"/>
              <a:t>, </a:t>
            </a:r>
            <a:r>
              <a:rPr lang="en-US" i="1" dirty="0"/>
              <a:t>whereas</a:t>
            </a:r>
            <a:r>
              <a:rPr lang="en-US" dirty="0"/>
              <a:t>, </a:t>
            </a:r>
            <a:r>
              <a:rPr lang="en-US" i="1" dirty="0"/>
              <a:t>in contrast</a:t>
            </a:r>
            <a:r>
              <a:rPr lang="en-US" dirty="0"/>
              <a:t>, </a:t>
            </a:r>
            <a:r>
              <a:rPr lang="en-US" i="1" dirty="0"/>
              <a:t>conversely</a:t>
            </a:r>
            <a:r>
              <a:rPr lang="en-US" dirty="0"/>
              <a:t>, </a:t>
            </a:r>
            <a:r>
              <a:rPr lang="en-US" i="1" dirty="0"/>
              <a:t>however</a:t>
            </a:r>
            <a:r>
              <a:rPr lang="en-US" dirty="0"/>
              <a:t>, </a:t>
            </a:r>
            <a:r>
              <a:rPr lang="en-US" i="1" dirty="0"/>
              <a:t>on the other hand</a:t>
            </a:r>
            <a:r>
              <a:rPr lang="en-US" dirty="0"/>
              <a:t>, </a:t>
            </a:r>
            <a:r>
              <a:rPr lang="en-US" i="1" dirty="0"/>
              <a:t>rather</a:t>
            </a:r>
            <a:r>
              <a:rPr lang="en-US" dirty="0"/>
              <a:t>, </a:t>
            </a:r>
            <a:r>
              <a:rPr lang="en-US" i="1" dirty="0"/>
              <a:t>instead</a:t>
            </a:r>
            <a:r>
              <a:rPr lang="en-US" dirty="0"/>
              <a:t>, </a:t>
            </a:r>
            <a:r>
              <a:rPr lang="en-US" i="1" dirty="0"/>
              <a:t>in spite of</a:t>
            </a:r>
            <a:r>
              <a:rPr lang="en-US" dirty="0"/>
              <a:t>, and </a:t>
            </a:r>
            <a:r>
              <a:rPr lang="en-US" i="1" dirty="0"/>
              <a:t>nevertheless</a:t>
            </a:r>
            <a:r>
              <a:rPr lang="en-US" dirty="0"/>
              <a:t>.</a:t>
            </a:r>
            <a:br>
              <a:rPr lang="en-US" dirty="0"/>
            </a:br>
            <a:endParaRPr lang="en-US" dirty="0"/>
          </a:p>
        </p:txBody>
      </p:sp>
    </p:spTree>
    <p:extLst>
      <p:ext uri="{BB962C8B-B14F-4D97-AF65-F5344CB8AC3E}">
        <p14:creationId xmlns:p14="http://schemas.microsoft.com/office/powerpoint/2010/main" val="30689516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sndAc>
          <p:stSnd>
            <p:snd r:embed="rId2" name="wind.wav"/>
          </p:stSnd>
        </p:sndAc>
      </p:transition>
    </mc:Choice>
    <mc:Fallback xmlns="">
      <p:transition spd="slow">
        <p:fade/>
        <p:sndAc>
          <p:stSnd>
            <p:snd r:embed="rId3" name="wind.wav"/>
          </p:stSnd>
        </p:sndAc>
      </p:transition>
    </mc:Fallback>
  </mc:AlternateContent>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73</TotalTime>
  <Words>373</Words>
  <Application>Microsoft Office PowerPoint</Application>
  <PresentationFormat>Widescreen</PresentationFormat>
  <Paragraphs>16</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Trebuchet MS</vt:lpstr>
      <vt:lpstr>Wingdings 3</vt:lpstr>
      <vt:lpstr>Facet</vt:lpstr>
      <vt:lpstr>Narrative Writing To write a narrative essay, you’ll need to tell a story (usually about something that happened to you) in such a way that the audience learns a lesson or gains insight. </vt:lpstr>
      <vt:lpstr>Purpose The purpose of an essay is to share a particular incident or encounter so that readers can make a connection to the author’s experiences and apply it to real world situations. The author’s approach may be either humorous or serious--or somewhere in between. </vt:lpstr>
      <vt:lpstr>Context The circumstances that form the setting for an event, statement, or idea, and in terms of which it can be fully understood and assessed. </vt:lpstr>
      <vt:lpstr>Organization There are six categories of transition words:  </vt:lpstr>
      <vt:lpstr>Spatial order. Words used in descriptive writing to signal spatial relationships, such as above, below, beside, nearby, beyond, inside, and outside.   Example:  "Our new home was one of a number of wooden single-story units huddled together in a horseshoe enclosing a courtyard. Our new apartment was toward the rear center of the horseshoe, away from the entrance to the courtyard. To reach the kitchen, one had to pass through a small windowless anteroom made of loosely arranged planks. Anybody inside could easily look through the chinks without being observed. Against the wall opposite the entrance to the kitchen was a large stove, which took up about one fifth of the room. Right next to the stove was a bench with a bucket of water resting on it. Past the bench, in the middle of the wall, was a door leading to the only other room. To the right of the door stood a cupboard for pots, dishes, and food. Next to the cupboard, leaning against the wall on the right, was old Helena's bed. The kitchen was too small to accommodate another bed. There was just enough room for a table and chairs, which had to be placed next to the kitchen window. It was a strategic window, affording a view of the entire courtyard." (Nechama Tec, Dry Tears: The Story of a Lost Childhood. Oxford Univ. Press, 1984) </vt:lpstr>
      <vt:lpstr>Chronological order. Words used in writing narratives and instructions to signal time sequence, such as: before, after, first, next, then, when, finally, while, as, during, earlier, later, and meanwhile.  Chronological Order in a Process Analysis "How to Boil an Egg Like a Pro”  "Put your eggs in a saucepan and cover them with about one-half inch cold water. Heat the pan until the water is simmering and cook like this for seven minutes, using a timer. As soon as the timer dings put the saucepan into the sink and turn on the cold tap, allowing the water to overspill. It doesn't need to be galloping; a steady but vigorous flow will do. After a minute turn off the tap and leave the eggs in the cold water for another couple of minutes, or until they are cold enough to hold comfortably.  "When time's up your eggs will be cooked, and with no soft center remaining." (Bunty Cutler, 211 Things a Clever Girl Can Do. Perigee, 2008)  </vt:lpstr>
      <vt:lpstr>Numerical order. Words used in expository writing to signal order of importance, such as first, second, also, finally, in addition, equally important, and more or less importantly. </vt:lpstr>
      <vt:lpstr>Cause/effect order. Words used in expository writing to signal causal relationships, such as because, since, for, so, as a result, consequently, thus, and hence. </vt:lpstr>
      <vt:lpstr>Comparison/contrast order. Words used in expository writing to signal similarities and differences, such as (for similarities) also, additionally, just as, as if, as though, like, and similarly; and (for differences) but, yet, only, although, whereas, in contrast, conversely, however, on the other hand, rather, instead, in spite of, and nevertheless. </vt:lpstr>
      <vt:lpstr>General/specific order. Words used in descriptive reports and arguments to signal more specific elaboration on an idea, such as for example, such as, like, namely, for instance, that is, in fact, in other words, and indeed. </vt:lpstr>
      <vt:lpstr>Division-and-Classification: A classification or division essay groups   objects, people, or events by the characteristics that they share. Usually, the writer begins    with a group of people or things and then separates them into subgroups or types.  There are several steps to writing an effective division or classification essay. </vt:lpstr>
      <vt:lpstr>Point of View (viewpoint) The perspective from which a speaker or writer recounts a narrative or presents information.   This angle of vision, the point of view from which the people, events, and details of a story are viewed, is important to consider when reading a story. </vt:lpstr>
      <vt:lpstr>Point of View (viewpoint) An automobile accident occurs. Two drivers are involved. Witnesses include four sidewalk spectators, a policeman, a man with a video camera who happened to be shooting the scene, and the pilot of a helicopter that was flying overhead. Here we have nine different points of view and, most likely, nine different descriptions of the accident. </vt:lpstr>
      <vt:lpstr>Details that are carefully chosen and well-organized can help make a piece of writing or an oral report more precise, vivid, convincing, and interesting.  </vt:lpstr>
      <vt:lpstr>About Details Natalie Goldberg on Original Details "Life is so rich, if you can write down the real details of the way things were and are, you hardly need anything else . . . You don't have to be rigid about original detail. The imagination is capable of detail transplants, but using the details you actually know and have seen will give your writing believability and truthfulness. It creates a good solid foundation from which you can build." (Natalie Goldberg, Writing Down the Bones: Freeing the Writer Within, 2nd ed. Shambhala, 2005)</vt:lpstr>
      <vt:lpstr>Narrative Writing Prompt Write a narrative essay explaining what we covered in class on Wednesday &amp; Thursday with Miss Washburn.   Be sure to include:   clear context, well-chosen details, logical organization, a consistent point of view, and purpose.    The essay should be a one page response  Due Tuesday- follow the online NARRATIVE rubric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Narrative Writing To write a narrative essay, you’ll need to tell a story (usually about something that happened to you) in such a way that he audience learns a lesson or gains insight. </dc:title>
  <dc:creator>andres maldonado</dc:creator>
  <cp:lastModifiedBy>andres maldonado</cp:lastModifiedBy>
  <cp:revision>19</cp:revision>
  <dcterms:created xsi:type="dcterms:W3CDTF">2014-03-06T22:48:37Z</dcterms:created>
  <dcterms:modified xsi:type="dcterms:W3CDTF">2014-03-10T20:32:10Z</dcterms:modified>
</cp:coreProperties>
</file>