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1/23/2015</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1/23/2015</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1/23/2015</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1/23/2015</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1/23/2015</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dirty="0" smtClean="0"/>
              <a:t>Process analysis</a:t>
            </a:r>
            <a:endParaRPr lang="en-US" sz="6000" b="1" dirty="0"/>
          </a:p>
        </p:txBody>
      </p:sp>
      <p:sp>
        <p:nvSpPr>
          <p:cNvPr id="3" name="Subtitle 2"/>
          <p:cNvSpPr>
            <a:spLocks noGrp="1"/>
          </p:cNvSpPr>
          <p:nvPr>
            <p:ph type="subTitle" idx="1"/>
          </p:nvPr>
        </p:nvSpPr>
        <p:spPr/>
        <p:txBody>
          <a:bodyPr>
            <a:normAutofit/>
          </a:bodyPr>
          <a:lstStyle/>
          <a:p>
            <a:r>
              <a:rPr lang="en-US" sz="2400" b="1" dirty="0" smtClean="0"/>
              <a:t>Models for writers  - chapter 16</a:t>
            </a:r>
            <a:endParaRPr lang="en-US" sz="2400" b="1" dirty="0"/>
          </a:p>
        </p:txBody>
      </p:sp>
    </p:spTree>
    <p:extLst>
      <p:ext uri="{BB962C8B-B14F-4D97-AF65-F5344CB8AC3E}">
        <p14:creationId xmlns:p14="http://schemas.microsoft.com/office/powerpoint/2010/main" val="2056488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When are do you use process analysis?</a:t>
            </a:r>
            <a:endParaRPr lang="en-US" sz="3600" b="1" dirty="0"/>
          </a:p>
        </p:txBody>
      </p:sp>
      <p:sp>
        <p:nvSpPr>
          <p:cNvPr id="3" name="Content Placeholder 2"/>
          <p:cNvSpPr>
            <a:spLocks noGrp="1"/>
          </p:cNvSpPr>
          <p:nvPr>
            <p:ph idx="1"/>
          </p:nvPr>
        </p:nvSpPr>
        <p:spPr/>
        <p:txBody>
          <a:bodyPr>
            <a:normAutofit/>
          </a:bodyPr>
          <a:lstStyle/>
          <a:p>
            <a:pPr marL="0" indent="0">
              <a:buNone/>
            </a:pPr>
            <a:r>
              <a:rPr lang="en-US" sz="4000" dirty="0" smtClean="0"/>
              <a:t>When you</a:t>
            </a:r>
          </a:p>
          <a:p>
            <a:pPr lvl="1"/>
            <a:r>
              <a:rPr lang="en-US" sz="4000" dirty="0" smtClean="0"/>
              <a:t>give someone directions to your home</a:t>
            </a:r>
          </a:p>
          <a:p>
            <a:pPr lvl="1"/>
            <a:r>
              <a:rPr lang="en-US" sz="4000" dirty="0"/>
              <a:t>t</a:t>
            </a:r>
            <a:r>
              <a:rPr lang="en-US" sz="4000" dirty="0" smtClean="0"/>
              <a:t>ell how to make ice cream</a:t>
            </a:r>
          </a:p>
          <a:p>
            <a:pPr lvl="1"/>
            <a:r>
              <a:rPr lang="en-US" sz="4000" dirty="0" smtClean="0"/>
              <a:t>explain how a president is elected</a:t>
            </a:r>
            <a:endParaRPr lang="en-US" sz="4000" dirty="0"/>
          </a:p>
        </p:txBody>
      </p:sp>
    </p:spTree>
    <p:extLst>
      <p:ext uri="{BB962C8B-B14F-4D97-AF65-F5344CB8AC3E}">
        <p14:creationId xmlns:p14="http://schemas.microsoft.com/office/powerpoint/2010/main" val="1587021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Process analysis </a:t>
            </a:r>
            <a:endParaRPr lang="en-US" sz="4800" b="1" dirty="0"/>
          </a:p>
        </p:txBody>
      </p:sp>
      <p:sp>
        <p:nvSpPr>
          <p:cNvPr id="3" name="Content Placeholder 2"/>
          <p:cNvSpPr>
            <a:spLocks noGrp="1"/>
          </p:cNvSpPr>
          <p:nvPr>
            <p:ph idx="1"/>
          </p:nvPr>
        </p:nvSpPr>
        <p:spPr/>
        <p:txBody>
          <a:bodyPr>
            <a:normAutofit/>
          </a:bodyPr>
          <a:lstStyle/>
          <a:p>
            <a:r>
              <a:rPr lang="en-US" sz="4000" dirty="0" smtClean="0"/>
              <a:t>Arranges a series of events in order and relates them to one another.  </a:t>
            </a:r>
          </a:p>
          <a:p>
            <a:r>
              <a:rPr lang="en-US" sz="4000" dirty="0" smtClean="0"/>
              <a:t>It tries to explain – in detail – </a:t>
            </a:r>
            <a:r>
              <a:rPr lang="en-US" sz="4000" b="1" i="1" dirty="0" smtClean="0">
                <a:solidFill>
                  <a:schemeClr val="accent1">
                    <a:lumMod val="60000"/>
                    <a:lumOff val="40000"/>
                  </a:schemeClr>
                </a:solidFill>
              </a:rPr>
              <a:t>how</a:t>
            </a:r>
            <a:r>
              <a:rPr lang="en-US" sz="4000" dirty="0" smtClean="0">
                <a:solidFill>
                  <a:schemeClr val="accent1">
                    <a:lumMod val="60000"/>
                    <a:lumOff val="40000"/>
                  </a:schemeClr>
                </a:solidFill>
              </a:rPr>
              <a:t> </a:t>
            </a:r>
            <a:r>
              <a:rPr lang="en-US" sz="4000" dirty="0" smtClean="0"/>
              <a:t>it happens.</a:t>
            </a:r>
          </a:p>
          <a:p>
            <a:endParaRPr lang="en-US" sz="4000" dirty="0"/>
          </a:p>
          <a:p>
            <a:endParaRPr lang="en-US" sz="4000" dirty="0"/>
          </a:p>
        </p:txBody>
      </p:sp>
    </p:spTree>
    <p:extLst>
      <p:ext uri="{BB962C8B-B14F-4D97-AF65-F5344CB8AC3E}">
        <p14:creationId xmlns:p14="http://schemas.microsoft.com/office/powerpoint/2010/main" val="1801935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Directional type process analysis</a:t>
            </a:r>
            <a:endParaRPr lang="en-US" sz="3600" b="1" dirty="0"/>
          </a:p>
        </p:txBody>
      </p:sp>
      <p:sp>
        <p:nvSpPr>
          <p:cNvPr id="3" name="Content Placeholder 2"/>
          <p:cNvSpPr>
            <a:spLocks noGrp="1"/>
          </p:cNvSpPr>
          <p:nvPr>
            <p:ph idx="1"/>
          </p:nvPr>
        </p:nvSpPr>
        <p:spPr/>
        <p:txBody>
          <a:bodyPr>
            <a:normAutofit/>
          </a:bodyPr>
          <a:lstStyle/>
          <a:p>
            <a:r>
              <a:rPr lang="en-US" sz="2800" dirty="0" smtClean="0"/>
              <a:t>Provides directions on how to do something. </a:t>
            </a:r>
          </a:p>
          <a:p>
            <a:r>
              <a:rPr lang="en-US" sz="2800" dirty="0" smtClean="0"/>
              <a:t>These directions can be brief as the directions for making instant coffee printed on the label or as complex as the directions in a manual for assembling a new gas grill.</a:t>
            </a:r>
          </a:p>
          <a:p>
            <a:pPr marL="0" indent="0">
              <a:buNone/>
            </a:pPr>
            <a:r>
              <a:rPr lang="en-US" sz="2800" b="1" dirty="0" smtClean="0">
                <a:solidFill>
                  <a:schemeClr val="accent1">
                    <a:lumMod val="60000"/>
                    <a:lumOff val="40000"/>
                  </a:schemeClr>
                </a:solidFill>
              </a:rPr>
              <a:t>Purpose</a:t>
            </a:r>
            <a:r>
              <a:rPr lang="en-US" sz="2800" dirty="0" smtClean="0"/>
              <a:t>:</a:t>
            </a:r>
          </a:p>
          <a:p>
            <a:pPr marL="0" indent="0">
              <a:buNone/>
            </a:pPr>
            <a:r>
              <a:rPr lang="en-US" sz="2800" dirty="0" smtClean="0"/>
              <a:t>To give the reader directions to follow that will lead to the desired results</a:t>
            </a:r>
            <a:endParaRPr lang="en-US" sz="2800" dirty="0"/>
          </a:p>
          <a:p>
            <a:pPr marL="0" indent="0">
              <a:buNone/>
            </a:pPr>
            <a:endParaRPr lang="en-US" sz="2800" dirty="0"/>
          </a:p>
        </p:txBody>
      </p:sp>
    </p:spTree>
    <p:extLst>
      <p:ext uri="{BB962C8B-B14F-4D97-AF65-F5344CB8AC3E}">
        <p14:creationId xmlns:p14="http://schemas.microsoft.com/office/powerpoint/2010/main" val="1120612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696192"/>
            <a:ext cx="11029615" cy="5933208"/>
          </a:xfrm>
        </p:spPr>
        <p:txBody>
          <a:bodyPr>
            <a:normAutofit lnSpcReduction="10000"/>
          </a:bodyPr>
          <a:lstStyle/>
          <a:p>
            <a:endParaRPr lang="en-US" dirty="0" smtClean="0">
              <a:solidFill>
                <a:schemeClr val="bg1"/>
              </a:solidFill>
            </a:endParaRPr>
          </a:p>
          <a:p>
            <a:r>
              <a:rPr lang="en-US" sz="3200" b="1" dirty="0" smtClean="0">
                <a:solidFill>
                  <a:schemeClr val="bg1"/>
                </a:solidFill>
              </a:rPr>
              <a:t>Consider these directions for sharpening a knife:</a:t>
            </a:r>
          </a:p>
          <a:p>
            <a:pPr marL="0" indent="0">
              <a:buNone/>
            </a:pPr>
            <a:endParaRPr lang="en-US" sz="1900" dirty="0"/>
          </a:p>
          <a:p>
            <a:pPr marL="0" indent="0">
              <a:buNone/>
            </a:pPr>
            <a:r>
              <a:rPr lang="en-US" sz="1900" dirty="0" smtClean="0"/>
              <a:t>     If </a:t>
            </a:r>
            <a:r>
              <a:rPr lang="en-US" sz="1900" dirty="0"/>
              <a:t>you have never done any whittling or wood carving before, the first skill to learn is how to sharpen your knife. You may be surprised to learn that even a brand-new knife needs sharpening. Knives are never sold honed (finely sharpened), although some gouges and chisels are. It is essential to learn the firm stroke on the stone that will keep your blades sharp. The sharpening stone must be fixed in place on the table, so that it will not move around. You can do this by placing a piece of rubber inner tube or a thin piece of foam rubber under it. Or you can tack four strips of wood, if you have a rough worktable, to frame the stone and hold it in place. Put a generous puddle of oil on the stone — this will soon disappear into the surface of a new stone, and you will need to keep adding more oil. Press the knife blade flat against the stone in the puddle of oil, using your index finger. Whichever way the cutting edge of the knife faces is the side of the blade that should get a little more pressure. Move the blade around three or four times in a narrow oval about the size of your fingernail, going </a:t>
            </a:r>
            <a:r>
              <a:rPr lang="en-US" sz="1900" i="1" dirty="0"/>
              <a:t>counterclockwise</a:t>
            </a:r>
            <a:r>
              <a:rPr lang="en-US" sz="1900" dirty="0"/>
              <a:t> when the sharp edge is facing right. Now turn the blade over in the same spot on the stone, press hard, and move it around the small oval </a:t>
            </a:r>
            <a:r>
              <a:rPr lang="en-US" sz="1900" i="1" dirty="0"/>
              <a:t>clockwise</a:t>
            </a:r>
            <a:r>
              <a:rPr lang="en-US" sz="1900" dirty="0"/>
              <a:t>, with more pressure on the cutting edge that faces left. Repeat the ovals, flipping the knife blade over six or seven times, and applying lighter pressure to the blade the last two times. Wipe the blade clean with a piece of rag or tissue and rub it flat on the piece of leather strop at least twice on each side. Stroke </a:t>
            </a:r>
            <a:r>
              <a:rPr lang="en-US" sz="1900" i="1" dirty="0"/>
              <a:t>away</a:t>
            </a:r>
            <a:r>
              <a:rPr lang="en-US" sz="1900" dirty="0"/>
              <a:t> from the cutting edge to remove the little burr of metal that may be left on the blade.</a:t>
            </a:r>
          </a:p>
          <a:p>
            <a:endParaRPr lang="en-US" dirty="0"/>
          </a:p>
        </p:txBody>
      </p:sp>
    </p:spTree>
    <p:extLst>
      <p:ext uri="{BB962C8B-B14F-4D97-AF65-F5344CB8AC3E}">
        <p14:creationId xmlns:p14="http://schemas.microsoft.com/office/powerpoint/2010/main" val="3340811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Informational type process analysis</a:t>
            </a:r>
            <a:endParaRPr lang="en-US" sz="3200" b="1" dirty="0"/>
          </a:p>
        </p:txBody>
      </p:sp>
      <p:sp>
        <p:nvSpPr>
          <p:cNvPr id="3" name="Content Placeholder 2"/>
          <p:cNvSpPr>
            <a:spLocks noGrp="1"/>
          </p:cNvSpPr>
          <p:nvPr>
            <p:ph idx="1"/>
          </p:nvPr>
        </p:nvSpPr>
        <p:spPr>
          <a:xfrm>
            <a:off x="581192" y="2015836"/>
            <a:ext cx="11029615" cy="4426528"/>
          </a:xfrm>
        </p:spPr>
        <p:txBody>
          <a:bodyPr>
            <a:normAutofit/>
          </a:bodyPr>
          <a:lstStyle/>
          <a:p>
            <a:r>
              <a:rPr lang="en-US" sz="2800" dirty="0" smtClean="0"/>
              <a:t>Tells how something works</a:t>
            </a:r>
          </a:p>
          <a:p>
            <a:r>
              <a:rPr lang="en-US" sz="2800" dirty="0" smtClean="0"/>
              <a:t>Tells how something is made</a:t>
            </a:r>
          </a:p>
          <a:p>
            <a:r>
              <a:rPr lang="en-US" sz="2800" dirty="0" smtClean="0"/>
              <a:t>Tells how something occurs</a:t>
            </a:r>
          </a:p>
          <a:p>
            <a:pPr marL="0" indent="0">
              <a:buNone/>
            </a:pPr>
            <a:r>
              <a:rPr lang="en-US" sz="2800" b="1" dirty="0" smtClean="0">
                <a:solidFill>
                  <a:schemeClr val="accent2">
                    <a:lumMod val="75000"/>
                  </a:schemeClr>
                </a:solidFill>
              </a:rPr>
              <a:t>Purpose:</a:t>
            </a:r>
          </a:p>
          <a:p>
            <a:pPr marL="0" indent="0">
              <a:buNone/>
            </a:pPr>
            <a:r>
              <a:rPr lang="en-US" sz="2800" dirty="0" smtClean="0"/>
              <a:t>Rather than giving specific directions, it</a:t>
            </a:r>
            <a:r>
              <a:rPr lang="en-US" sz="2800" b="1" dirty="0" smtClean="0"/>
              <a:t> </a:t>
            </a:r>
            <a:r>
              <a:rPr lang="en-US" sz="2800" dirty="0" smtClean="0"/>
              <a:t>explains and informs</a:t>
            </a:r>
          </a:p>
          <a:p>
            <a:endParaRPr lang="en-US" sz="2800" dirty="0" smtClean="0"/>
          </a:p>
          <a:p>
            <a:endParaRPr lang="en-US" sz="2800" dirty="0" smtClean="0"/>
          </a:p>
        </p:txBody>
      </p:sp>
    </p:spTree>
    <p:extLst>
      <p:ext uri="{BB962C8B-B14F-4D97-AF65-F5344CB8AC3E}">
        <p14:creationId xmlns:p14="http://schemas.microsoft.com/office/powerpoint/2010/main" val="700514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Informational type</a:t>
            </a:r>
            <a:endParaRPr lang="en-US" b="1" dirty="0"/>
          </a:p>
        </p:txBody>
      </p:sp>
      <p:pic>
        <p:nvPicPr>
          <p:cNvPr id="4" name="Content Placeholder 3" descr="http://ebooks.bfwpub.com/models11e/figures/16_UN4251_big.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205846" y="914400"/>
            <a:ext cx="6567054" cy="5850081"/>
          </a:xfrm>
          <a:prstGeom prst="rect">
            <a:avLst/>
          </a:prstGeom>
          <a:noFill/>
          <a:ln>
            <a:noFill/>
          </a:ln>
        </p:spPr>
      </p:pic>
      <p:sp>
        <p:nvSpPr>
          <p:cNvPr id="5" name="TextBox 4"/>
          <p:cNvSpPr txBox="1"/>
          <p:nvPr/>
        </p:nvSpPr>
        <p:spPr>
          <a:xfrm>
            <a:off x="394155" y="2150919"/>
            <a:ext cx="4209018" cy="2677656"/>
          </a:xfrm>
          <a:prstGeom prst="rect">
            <a:avLst/>
          </a:prstGeom>
          <a:noFill/>
        </p:spPr>
        <p:txBody>
          <a:bodyPr wrap="square" rtlCol="0">
            <a:spAutoFit/>
          </a:bodyPr>
          <a:lstStyle/>
          <a:p>
            <a:r>
              <a:rPr lang="en-US" sz="2400" dirty="0" smtClean="0"/>
              <a:t>This illustration uses informational type process analysis to explain a basic legislative procedure – how a bill becomes a law.</a:t>
            </a:r>
          </a:p>
          <a:p>
            <a:endParaRPr lang="en-US" sz="2400" dirty="0"/>
          </a:p>
          <a:p>
            <a:r>
              <a:rPr lang="en-US" sz="2400" dirty="0" smtClean="0"/>
              <a:t>Notice it is divided into steps.</a:t>
            </a:r>
            <a:endParaRPr lang="en-US" sz="2400" dirty="0"/>
          </a:p>
        </p:txBody>
      </p:sp>
    </p:spTree>
    <p:extLst>
      <p:ext uri="{BB962C8B-B14F-4D97-AF65-F5344CB8AC3E}">
        <p14:creationId xmlns:p14="http://schemas.microsoft.com/office/powerpoint/2010/main" val="543721759"/>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Dividend</Template>
  <TotalTime>26</TotalTime>
  <Words>546</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Gill Sans MT</vt:lpstr>
      <vt:lpstr>Wingdings 2</vt:lpstr>
      <vt:lpstr>Dividend</vt:lpstr>
      <vt:lpstr>Process analysis</vt:lpstr>
      <vt:lpstr>When are do you use process analysis?</vt:lpstr>
      <vt:lpstr>Process analysis </vt:lpstr>
      <vt:lpstr>Directional type process analysis</vt:lpstr>
      <vt:lpstr>PowerPoint Presentation</vt:lpstr>
      <vt:lpstr>Informational type process analysis</vt:lpstr>
      <vt:lpstr>Informational type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analysis</dc:title>
  <dc:creator>andres maldonado</dc:creator>
  <cp:lastModifiedBy>andres maldonado</cp:lastModifiedBy>
  <cp:revision>7</cp:revision>
  <dcterms:created xsi:type="dcterms:W3CDTF">2015-01-23T14:57:12Z</dcterms:created>
  <dcterms:modified xsi:type="dcterms:W3CDTF">2015-01-23T15:23:20Z</dcterms:modified>
</cp:coreProperties>
</file>