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0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94EB-92B6-48D2-AA5B-42ACF791207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E9F5-5857-4C11-8B8C-2554D0ED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8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94EB-92B6-48D2-AA5B-42ACF791207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E9F5-5857-4C11-8B8C-2554D0ED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1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94EB-92B6-48D2-AA5B-42ACF791207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E9F5-5857-4C11-8B8C-2554D0ED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9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94EB-92B6-48D2-AA5B-42ACF791207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E9F5-5857-4C11-8B8C-2554D0ED094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1983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94EB-92B6-48D2-AA5B-42ACF791207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E9F5-5857-4C11-8B8C-2554D0ED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72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94EB-92B6-48D2-AA5B-42ACF791207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E9F5-5857-4C11-8B8C-2554D0ED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40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94EB-92B6-48D2-AA5B-42ACF791207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E9F5-5857-4C11-8B8C-2554D0ED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58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94EB-92B6-48D2-AA5B-42ACF791207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E9F5-5857-4C11-8B8C-2554D0ED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22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94EB-92B6-48D2-AA5B-42ACF791207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E9F5-5857-4C11-8B8C-2554D0ED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1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94EB-92B6-48D2-AA5B-42ACF791207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E9F5-5857-4C11-8B8C-2554D0ED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9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94EB-92B6-48D2-AA5B-42ACF791207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E9F5-5857-4C11-8B8C-2554D0ED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7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94EB-92B6-48D2-AA5B-42ACF791207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E9F5-5857-4C11-8B8C-2554D0ED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3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94EB-92B6-48D2-AA5B-42ACF791207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E9F5-5857-4C11-8B8C-2554D0ED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3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94EB-92B6-48D2-AA5B-42ACF791207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E9F5-5857-4C11-8B8C-2554D0ED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76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94EB-92B6-48D2-AA5B-42ACF791207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E9F5-5857-4C11-8B8C-2554D0ED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1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94EB-92B6-48D2-AA5B-42ACF791207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E9F5-5857-4C11-8B8C-2554D0ED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43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94EB-92B6-48D2-AA5B-42ACF791207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E9F5-5857-4C11-8B8C-2554D0ED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91B94EB-92B6-48D2-AA5B-42ACF791207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CE9F5-5857-4C11-8B8C-2554D0ED0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910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178559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Thesis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768712"/>
            <a:ext cx="8825658" cy="173654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Chapter 3 – </a:t>
            </a:r>
            <a:r>
              <a:rPr lang="en-US" sz="3200" b="1" i="1" dirty="0" smtClean="0"/>
              <a:t>Models for Writers</a:t>
            </a:r>
          </a:p>
          <a:p>
            <a:pPr algn="ctr"/>
            <a:r>
              <a:rPr lang="en-US" sz="3200" b="1" dirty="0" smtClean="0"/>
              <a:t>Reading: “Be Specific”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706143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3" y="452718"/>
            <a:ext cx="9852871" cy="140053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What is a thesis statement?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95" y="1489436"/>
            <a:ext cx="11566689" cy="4758964"/>
          </a:xfrm>
        </p:spPr>
        <p:txBody>
          <a:bodyPr>
            <a:normAutofit/>
          </a:bodyPr>
          <a:lstStyle/>
          <a:p>
            <a:r>
              <a:rPr lang="en-US" sz="3600" dirty="0"/>
              <a:t>The </a:t>
            </a:r>
            <a:r>
              <a:rPr lang="en-US" sz="3600" b="1" dirty="0"/>
              <a:t>thesis</a:t>
            </a:r>
            <a:r>
              <a:rPr lang="en-US" sz="3600" dirty="0"/>
              <a:t> of an essay is its main or controlling idea, the point the writer is trying to make. 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It is a </a:t>
            </a:r>
            <a:r>
              <a:rPr lang="en-US" sz="3600" b="1" u="sng" dirty="0"/>
              <a:t>claim</a:t>
            </a:r>
            <a:r>
              <a:rPr lang="en-US" sz="3600" dirty="0"/>
              <a:t> made about a debatable issue that can be supported with evidence</a:t>
            </a:r>
            <a:r>
              <a:rPr lang="en-US" sz="3600" dirty="0" smtClean="0"/>
              <a:t>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5333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365125"/>
            <a:ext cx="1087755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A thesis statement should be</a:t>
            </a:r>
            <a:br>
              <a:rPr lang="en-US" b="1" dirty="0" smtClean="0">
                <a:solidFill>
                  <a:srgbClr val="FFFF00"/>
                </a:solidFill>
              </a:rPr>
            </a:b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1825625"/>
            <a:ext cx="11001375" cy="4351338"/>
          </a:xfrm>
        </p:spPr>
        <p:txBody>
          <a:bodyPr/>
          <a:lstStyle/>
          <a:p>
            <a:r>
              <a:rPr lang="en-US" sz="3600" dirty="0"/>
              <a:t>t</a:t>
            </a:r>
            <a:r>
              <a:rPr lang="en-US" sz="3600" dirty="0" smtClean="0"/>
              <a:t>he </a:t>
            </a:r>
            <a:r>
              <a:rPr lang="en-US" sz="3600" dirty="0"/>
              <a:t>most important point you make about your </a:t>
            </a:r>
            <a:r>
              <a:rPr lang="en-US" sz="3600" dirty="0" smtClean="0"/>
              <a:t>topic</a:t>
            </a:r>
            <a:endParaRPr lang="en-US" sz="3600" dirty="0"/>
          </a:p>
          <a:p>
            <a:r>
              <a:rPr lang="en-US" sz="3600" dirty="0" smtClean="0"/>
              <a:t>more </a:t>
            </a:r>
            <a:r>
              <a:rPr lang="en-US" sz="3600" dirty="0"/>
              <a:t>general than the ideas and facts used to support </a:t>
            </a:r>
            <a:r>
              <a:rPr lang="en-US" sz="3600" dirty="0" smtClean="0"/>
              <a:t>it</a:t>
            </a:r>
            <a:endParaRPr lang="en-US" sz="3600" dirty="0"/>
          </a:p>
          <a:p>
            <a:r>
              <a:rPr lang="en-US" sz="3600" dirty="0" smtClean="0"/>
              <a:t>appropriately </a:t>
            </a:r>
            <a:r>
              <a:rPr lang="en-US" sz="3600" dirty="0"/>
              <a:t>focused for the length of your </a:t>
            </a:r>
            <a:r>
              <a:rPr lang="en-US" sz="3600" dirty="0" smtClean="0"/>
              <a:t>paper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79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4" y="95250"/>
            <a:ext cx="10555369" cy="97154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Where does the thesis appear in an essay?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5" y="1066800"/>
            <a:ext cx="11096625" cy="5419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Usually the thesis is presented early in the </a:t>
            </a:r>
            <a:r>
              <a:rPr lang="en-US" sz="3200" dirty="0" smtClean="0"/>
              <a:t>essay</a:t>
            </a:r>
            <a:endParaRPr lang="en-US" dirty="0"/>
          </a:p>
          <a:p>
            <a:pPr lvl="1"/>
            <a:r>
              <a:rPr lang="en-US" sz="3200" dirty="0" smtClean="0"/>
              <a:t>When writing a </a:t>
            </a:r>
            <a:r>
              <a:rPr lang="en-US" sz="3200" dirty="0" smtClean="0">
                <a:solidFill>
                  <a:srgbClr val="FFFF00"/>
                </a:solidFill>
              </a:rPr>
              <a:t>multi-paragraph</a:t>
            </a:r>
            <a:r>
              <a:rPr lang="en-US" sz="3200" dirty="0" smtClean="0"/>
              <a:t> essay the thesis is found in the introduction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sz="3200" dirty="0" smtClean="0"/>
              <a:t>When writing a </a:t>
            </a:r>
            <a:r>
              <a:rPr lang="en-US" sz="3200" dirty="0" smtClean="0">
                <a:solidFill>
                  <a:srgbClr val="FFFF00"/>
                </a:solidFill>
              </a:rPr>
              <a:t>single paragraph </a:t>
            </a:r>
            <a:r>
              <a:rPr lang="en-US" sz="3200" dirty="0" smtClean="0"/>
              <a:t>response, the thesis is often referred to as the “CLAIM” and is either the first or second sentence of the paragraph.</a:t>
            </a:r>
          </a:p>
          <a:p>
            <a:pPr lvl="2"/>
            <a:r>
              <a:rPr lang="en-US" sz="2200" dirty="0" smtClean="0"/>
              <a:t>(</a:t>
            </a:r>
            <a:r>
              <a:rPr lang="en-US" sz="2200" dirty="0" smtClean="0">
                <a:solidFill>
                  <a:srgbClr val="FFFF00"/>
                </a:solidFill>
              </a:rPr>
              <a:t>when writing single paragraph we will refer to the thesis as the </a:t>
            </a:r>
            <a:r>
              <a:rPr lang="en-US" sz="2200" u="sng" dirty="0" smtClean="0">
                <a:solidFill>
                  <a:srgbClr val="FFFF00"/>
                </a:solidFill>
              </a:rPr>
              <a:t>claim</a:t>
            </a:r>
            <a:r>
              <a:rPr lang="en-US" sz="2200" dirty="0" smtClean="0">
                <a:solidFill>
                  <a:srgbClr val="FFFF00"/>
                </a:solidFill>
              </a:rPr>
              <a:t>,   </a:t>
            </a:r>
          </a:p>
          <a:p>
            <a:pPr marL="914400" lvl="2" indent="0">
              <a:buNone/>
            </a:pPr>
            <a:r>
              <a:rPr lang="en-US" sz="2200" dirty="0" smtClean="0">
                <a:solidFill>
                  <a:srgbClr val="FFFF00"/>
                </a:solidFill>
              </a:rPr>
              <a:t>     following the CEEC paragraph model</a:t>
            </a:r>
            <a:r>
              <a:rPr lang="en-US" sz="2200" dirty="0" smtClean="0"/>
              <a:t>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82725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85725"/>
            <a:ext cx="10963275" cy="104775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Here are some thesis statements that begin essays: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5" y="1485900"/>
            <a:ext cx="11096625" cy="5133975"/>
          </a:xfrm>
        </p:spPr>
        <p:txBody>
          <a:bodyPr>
            <a:normAutofit/>
          </a:bodyPr>
          <a:lstStyle/>
          <a:p>
            <a:r>
              <a:rPr lang="en-US" sz="2800" dirty="0"/>
              <a:t>One of the most potent elements in body language is eye behavior.</a:t>
            </a:r>
          </a:p>
          <a:p>
            <a:pPr marL="0" indent="0">
              <a:buNone/>
            </a:pPr>
            <a:r>
              <a:rPr lang="en-US" sz="2800" dirty="0" smtClean="0"/>
              <a:t>	–</a:t>
            </a:r>
            <a:r>
              <a:rPr lang="en-US" sz="2800" dirty="0"/>
              <a:t>Flora Davis</a:t>
            </a:r>
          </a:p>
          <a:p>
            <a:r>
              <a:rPr lang="en-US" sz="2800" dirty="0"/>
              <a:t>Americans can be divided into three groups — smokers, nonsmokers, and that expanding pack of us who have quit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–</a:t>
            </a:r>
            <a:r>
              <a:rPr lang="en-US" sz="2800" dirty="0"/>
              <a:t>Franklin E. </a:t>
            </a:r>
            <a:r>
              <a:rPr lang="en-US" sz="2800" dirty="0" err="1"/>
              <a:t>Zimring</a:t>
            </a:r>
            <a:endParaRPr lang="en-US" sz="2800" dirty="0"/>
          </a:p>
          <a:p>
            <a:r>
              <a:rPr lang="en-US" sz="2800" dirty="0"/>
              <a:t>Clutter is the disease of American writing. We are a society strangling in unnecessary words, circular constructions, pompous frills, and meaningless jargon.</a:t>
            </a:r>
          </a:p>
          <a:p>
            <a:pPr marL="0" indent="0">
              <a:buNone/>
            </a:pPr>
            <a:r>
              <a:rPr lang="en-US" sz="2800" dirty="0" smtClean="0"/>
              <a:t>	–</a:t>
            </a:r>
            <a:r>
              <a:rPr lang="en-US" sz="2800" dirty="0"/>
              <a:t>William Zinsser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8751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What makes a these examples good thesis </a:t>
            </a:r>
            <a:r>
              <a:rPr lang="en-US" b="1" dirty="0" err="1" smtClean="0">
                <a:solidFill>
                  <a:srgbClr val="FFFF00"/>
                </a:solidFill>
              </a:rPr>
              <a:t>statments</a:t>
            </a:r>
            <a:r>
              <a:rPr lang="en-US" b="1" dirty="0" smtClean="0">
                <a:solidFill>
                  <a:srgbClr val="FFFF00"/>
                </a:solidFill>
              </a:rPr>
              <a:t>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Each of these sentences does what a good thesis statement should do: it identifies the topic and makes </a:t>
            </a:r>
            <a:r>
              <a:rPr lang="en-US" sz="4000" dirty="0" smtClean="0"/>
              <a:t>a strong statement (claim) about </a:t>
            </a:r>
            <a:r>
              <a:rPr lang="en-US" sz="4000" dirty="0"/>
              <a:t>it</a:t>
            </a:r>
          </a:p>
        </p:txBody>
      </p:sp>
    </p:spTree>
    <p:extLst>
      <p:ext uri="{BB962C8B-B14F-4D97-AF65-F5344CB8AC3E}">
        <p14:creationId xmlns:p14="http://schemas.microsoft.com/office/powerpoint/2010/main" val="3845715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365126"/>
            <a:ext cx="11487150" cy="1244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Are thesis statements </a:t>
            </a:r>
            <a:r>
              <a:rPr lang="en-US" b="1" u="sng" dirty="0" smtClean="0">
                <a:solidFill>
                  <a:srgbClr val="FFFF00"/>
                </a:solidFill>
              </a:rPr>
              <a:t>ALWAYS</a:t>
            </a:r>
            <a:r>
              <a:rPr lang="en-US" b="1" dirty="0" smtClean="0">
                <a:solidFill>
                  <a:srgbClr val="FFFF00"/>
                </a:solidFill>
              </a:rPr>
              <a:t> needed in an essay?   </a:t>
            </a:r>
            <a:r>
              <a:rPr lang="en-US" b="1" dirty="0" smtClean="0">
                <a:solidFill>
                  <a:srgbClr val="00FF00"/>
                </a:solidFill>
              </a:rPr>
              <a:t>NO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5" y="1828801"/>
            <a:ext cx="10963275" cy="4348162"/>
          </a:xfrm>
        </p:spPr>
        <p:txBody>
          <a:bodyPr>
            <a:normAutofit/>
          </a:bodyPr>
          <a:lstStyle/>
          <a:p>
            <a:r>
              <a:rPr lang="en-US" sz="3600" dirty="0"/>
              <a:t>Some kinds of writing </a:t>
            </a:r>
            <a:r>
              <a:rPr lang="en-US" sz="3600" u="sng" dirty="0">
                <a:solidFill>
                  <a:srgbClr val="00FF00"/>
                </a:solidFill>
              </a:rPr>
              <a:t>do not need </a:t>
            </a:r>
            <a:r>
              <a:rPr lang="en-US" sz="3600" dirty="0"/>
              <a:t>thesis statements. These </a:t>
            </a:r>
            <a:r>
              <a:rPr lang="en-US" sz="3600" dirty="0" smtClean="0"/>
              <a:t>include:</a:t>
            </a:r>
          </a:p>
          <a:p>
            <a:pPr lvl="1"/>
            <a:r>
              <a:rPr lang="en-US" sz="3600" b="1" dirty="0" smtClean="0">
                <a:solidFill>
                  <a:srgbClr val="00FF00"/>
                </a:solidFill>
              </a:rPr>
              <a:t>Descriptive essays</a:t>
            </a:r>
            <a:endParaRPr lang="en-US" sz="3600" b="1" dirty="0">
              <a:solidFill>
                <a:srgbClr val="00FF00"/>
              </a:solidFill>
            </a:endParaRPr>
          </a:p>
          <a:p>
            <a:pPr lvl="1"/>
            <a:r>
              <a:rPr lang="en-US" sz="3600" b="1" dirty="0" smtClean="0">
                <a:solidFill>
                  <a:srgbClr val="00FF00"/>
                </a:solidFill>
              </a:rPr>
              <a:t>Narrative essays</a:t>
            </a:r>
          </a:p>
          <a:p>
            <a:pPr lvl="1"/>
            <a:r>
              <a:rPr lang="en-US" sz="3600" b="1" dirty="0">
                <a:solidFill>
                  <a:srgbClr val="00FF00"/>
                </a:solidFill>
              </a:rPr>
              <a:t>P</a:t>
            </a:r>
            <a:r>
              <a:rPr lang="en-US" sz="3600" b="1" dirty="0" smtClean="0">
                <a:solidFill>
                  <a:srgbClr val="00FF00"/>
                </a:solidFill>
              </a:rPr>
              <a:t>ersonal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b="1" dirty="0">
                <a:solidFill>
                  <a:srgbClr val="00FF00"/>
                </a:solidFill>
              </a:rPr>
              <a:t>writing</a:t>
            </a:r>
            <a:r>
              <a:rPr lang="en-US" sz="3600" dirty="0">
                <a:solidFill>
                  <a:srgbClr val="00FF00"/>
                </a:solidFill>
              </a:rPr>
              <a:t> </a:t>
            </a:r>
            <a:r>
              <a:rPr lang="en-US" sz="3600" dirty="0"/>
              <a:t>such as letters and diaries.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836531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" y="365125"/>
            <a:ext cx="1160145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What kinds of essays </a:t>
            </a:r>
            <a:r>
              <a:rPr lang="en-US" b="1" u="sng" dirty="0" smtClean="0">
                <a:solidFill>
                  <a:srgbClr val="00FF00"/>
                </a:solidFill>
              </a:rPr>
              <a:t>REQUIRE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a thesis statement?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A</a:t>
            </a:r>
            <a:r>
              <a:rPr lang="en-US" sz="4400" dirty="0" smtClean="0"/>
              <a:t>ny essay that seeks to explain or prove a point has a thesis that is usually set forth in a formal thesis statement.</a:t>
            </a:r>
          </a:p>
          <a:p>
            <a:pPr lvl="1"/>
            <a:r>
              <a:rPr lang="en-US" sz="4000" b="1" dirty="0" smtClean="0">
                <a:solidFill>
                  <a:srgbClr val="00FF00"/>
                </a:solidFill>
              </a:rPr>
              <a:t>Argument essays</a:t>
            </a:r>
          </a:p>
          <a:p>
            <a:pPr lvl="1"/>
            <a:r>
              <a:rPr lang="en-US" sz="4000" b="1" dirty="0" smtClean="0">
                <a:solidFill>
                  <a:srgbClr val="00FF00"/>
                </a:solidFill>
              </a:rPr>
              <a:t>Expository/informative essays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319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45</TotalTime>
  <Words>301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Thesis</vt:lpstr>
      <vt:lpstr>What is a thesis statement?</vt:lpstr>
      <vt:lpstr>A thesis statement should be </vt:lpstr>
      <vt:lpstr>Where does the thesis appear in an essay?</vt:lpstr>
      <vt:lpstr>Here are some thesis statements that begin essays:</vt:lpstr>
      <vt:lpstr>What makes a these examples good thesis statments?</vt:lpstr>
      <vt:lpstr>Are thesis statements ALWAYS needed in an essay?   NO</vt:lpstr>
      <vt:lpstr>What kinds of essays REQUIRE a thesis statement?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</dc:title>
  <dc:creator>andres maldonado</dc:creator>
  <cp:lastModifiedBy>andres maldonado</cp:lastModifiedBy>
  <cp:revision>13</cp:revision>
  <dcterms:created xsi:type="dcterms:W3CDTF">2014-12-08T10:44:52Z</dcterms:created>
  <dcterms:modified xsi:type="dcterms:W3CDTF">2014-12-08T11:30:41Z</dcterms:modified>
</cp:coreProperties>
</file>