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2"/>
  </p:notesMasterIdLst>
  <p:handoutMasterIdLst>
    <p:handoutMasterId r:id="rId13"/>
  </p:handoutMasterIdLst>
  <p:sldIdLst>
    <p:sldId id="279" r:id="rId3"/>
    <p:sldId id="287" r:id="rId4"/>
    <p:sldId id="271" r:id="rId5"/>
    <p:sldId id="277" r:id="rId6"/>
    <p:sldId id="288" r:id="rId7"/>
    <p:sldId id="289" r:id="rId8"/>
    <p:sldId id="290" r:id="rId9"/>
    <p:sldId id="292" r:id="rId10"/>
    <p:sldId id="291" r:id="rId11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6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>
      <p:cViewPr varScale="1">
        <p:scale>
          <a:sx n="100" d="100"/>
          <a:sy n="100" d="100"/>
        </p:scale>
        <p:origin x="78" y="16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12/8/2014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12/8/2014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8883" y="4140200"/>
            <a:ext cx="975106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905001"/>
            <a:ext cx="12188825" cy="214825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>
              <a:lnSpc>
                <a:spcPct val="90000"/>
              </a:lnSpc>
            </a:pPr>
            <a:endParaRPr sz="32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8883" y="1905002"/>
            <a:ext cx="975106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7868" y="482600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12/8/2014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482599"/>
            <a:ext cx="1843982" cy="57912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2" y="482599"/>
            <a:ext cx="9040045" cy="57912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12/8/2014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12/8/2014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0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12/8/2014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12/8/2014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12/8/2014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12/8/2014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0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3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7869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3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162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en-US"/>
              <a:pPr/>
              <a:t>12/8/2014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162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82" r:id="rId10"/>
    <p:sldLayoutId id="2147483678" r:id="rId11"/>
    <p:sldLayoutId id="214748367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tx2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4 – </a:t>
            </a:r>
            <a:r>
              <a:rPr lang="en-US" i="1" dirty="0" smtClean="0"/>
              <a:t>Models for Writers</a:t>
            </a:r>
          </a:p>
          <a:p>
            <a:r>
              <a:rPr lang="en-US" i="1" dirty="0" smtClean="0"/>
              <a:t>Reading</a:t>
            </a:r>
            <a:r>
              <a:rPr lang="en-US" i="1" smtClean="0"/>
              <a:t>:  </a:t>
            </a:r>
            <a:r>
              <a:rPr lang="en-US" i="1" smtClean="0"/>
              <a:t>“My Name”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87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99"/>
                </a:solidFill>
              </a:rPr>
              <a:t>What is unity?</a:t>
            </a:r>
            <a:br>
              <a:rPr lang="en-US" dirty="0" smtClean="0">
                <a:solidFill>
                  <a:srgbClr val="FFFF99"/>
                </a:solidFill>
              </a:rPr>
            </a:br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Unity is an essential quality in a well-written essay. The principle of unity requires that </a:t>
            </a:r>
            <a:r>
              <a:rPr lang="en-US" sz="3200" dirty="0">
                <a:solidFill>
                  <a:srgbClr val="FFFF99"/>
                </a:solidFill>
              </a:rPr>
              <a:t>every element </a:t>
            </a:r>
            <a:r>
              <a:rPr lang="en-US" sz="3200" dirty="0"/>
              <a:t>in a piece of writing — whether a paragraph or an essay — </a:t>
            </a:r>
            <a:r>
              <a:rPr lang="en-US" sz="3200" dirty="0">
                <a:solidFill>
                  <a:srgbClr val="FFFF99"/>
                </a:solidFill>
              </a:rPr>
              <a:t>be related to the main idea. </a:t>
            </a:r>
            <a:endParaRPr lang="en-US" sz="3200" dirty="0" smtClean="0">
              <a:solidFill>
                <a:srgbClr val="FFFF99"/>
              </a:solidFill>
            </a:endParaRPr>
          </a:p>
          <a:p>
            <a:r>
              <a:rPr lang="en-US" sz="3200" dirty="0" smtClean="0"/>
              <a:t>Sentences </a:t>
            </a:r>
            <a:r>
              <a:rPr lang="en-US" sz="3200" dirty="0"/>
              <a:t>that stray from the subject, even though they might be related to it or provide additional information, can weaken an otherwise strong piece of writing. </a:t>
            </a:r>
          </a:p>
        </p:txBody>
      </p:sp>
    </p:spTree>
    <p:extLst>
      <p:ext uri="{BB962C8B-B14F-4D97-AF65-F5344CB8AC3E}">
        <p14:creationId xmlns:p14="http://schemas.microsoft.com/office/powerpoint/2010/main" val="179521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 at some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55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When I was growing up, one of the places I enjoyed most was the cherry tree in the backyard. </a:t>
            </a:r>
            <a:r>
              <a:rPr lang="en-US" i="1" u="sng" dirty="0">
                <a:solidFill>
                  <a:srgbClr val="00B0F0"/>
                </a:solidFill>
              </a:rPr>
              <a:t>Behind the yard was an alley and then more houses</a:t>
            </a:r>
            <a:r>
              <a:rPr lang="en-US" u="sng" dirty="0">
                <a:solidFill>
                  <a:srgbClr val="00B0F0"/>
                </a:solidFill>
              </a:rPr>
              <a:t>. </a:t>
            </a:r>
            <a:r>
              <a:rPr lang="en-US" dirty="0"/>
              <a:t>Every summer when the cherries began to ripen, I used to spend hours high up in the tree, picking and eating the sweet, sun-warmed cherries. </a:t>
            </a:r>
            <a:r>
              <a:rPr lang="en-US" i="1" u="sng" dirty="0">
                <a:solidFill>
                  <a:srgbClr val="00B0F0"/>
                </a:solidFill>
              </a:rPr>
              <a:t>My mother always worried about my falling out of the tree, but I never did</a:t>
            </a:r>
            <a:r>
              <a:rPr lang="en-US" u="sng" dirty="0"/>
              <a:t>.</a:t>
            </a:r>
            <a:r>
              <a:rPr lang="en-US" dirty="0"/>
              <a:t> But I had some competition for the cherries — flocks of birds that enjoyed them as much as I did would perch all over the tree, devouring the fruit whenever I wasn’t there. I used to wonder why the grown-ups never ate any of the cherries — </a:t>
            </a:r>
            <a:r>
              <a:rPr lang="en-US" i="1" u="sng" dirty="0">
                <a:solidFill>
                  <a:srgbClr val="00B0F0"/>
                </a:solidFill>
              </a:rPr>
              <a:t>my father loved all kinds of fruit</a:t>
            </a:r>
            <a:r>
              <a:rPr lang="en-US" u="sng" dirty="0">
                <a:solidFill>
                  <a:srgbClr val="00B0F0"/>
                </a:solidFill>
              </a:rPr>
              <a:t> </a:t>
            </a:r>
            <a:r>
              <a:rPr lang="en-US" dirty="0"/>
              <a:t>— but actually, when the birds and I had finished, there weren’t many left.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75611" y="482600"/>
            <a:ext cx="3706919" cy="5892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UNITY</a:t>
            </a:r>
          </a:p>
          <a:p>
            <a:r>
              <a:rPr lang="en-US" sz="2400" dirty="0" smtClean="0"/>
              <a:t>Notice </a:t>
            </a:r>
            <a:r>
              <a:rPr lang="en-US" sz="2400" dirty="0"/>
              <a:t>how the </a:t>
            </a:r>
            <a:r>
              <a:rPr lang="en-US" sz="2400" dirty="0" smtClean="0"/>
              <a:t>underlined segments </a:t>
            </a:r>
            <a:r>
              <a:rPr lang="en-US" sz="2400" dirty="0"/>
              <a:t>in the following paragraph undermine its unity and divert our attention from its main </a:t>
            </a:r>
            <a:r>
              <a:rPr lang="en-US" sz="2400" dirty="0" smtClean="0"/>
              <a:t>idea: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Let’s read it </a:t>
            </a:r>
            <a:r>
              <a:rPr lang="en-US" sz="2400" dirty="0" smtClean="0">
                <a:solidFill>
                  <a:srgbClr val="00B0F0"/>
                </a:solidFill>
              </a:rPr>
              <a:t>without the underlined portions</a:t>
            </a:r>
            <a:r>
              <a:rPr lang="en-US" sz="2400" dirty="0" smtClean="0"/>
              <a:t>. </a:t>
            </a:r>
            <a:r>
              <a:rPr lang="en-US" sz="2400" dirty="0"/>
              <a:t>When the italicized sentences are eliminated, the paragraph is unified and reads smoothly.</a:t>
            </a:r>
          </a:p>
        </p:txBody>
      </p:sp>
    </p:spTree>
    <p:extLst>
      <p:ext uri="{BB962C8B-B14F-4D97-AF65-F5344CB8AC3E}">
        <p14:creationId xmlns:p14="http://schemas.microsoft.com/office/powerpoint/2010/main" val="3186028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584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unity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Photographs have taken me to places I have never been and have shown me people alive before I was born. </a:t>
            </a:r>
            <a:r>
              <a:rPr lang="en-US" dirty="0"/>
              <a:t>I can visit my grandmother’s childhood home in Vienna, Austria, and walk down the high-ceilinged, iron staircase by looking through the small, white album my grandma treasures. I also know of the tomboy she once was, wearing lederhosen instead of the dirndls worn by her friends. And I have seen her as a beautiful young woman who traveled with the Red Cross during the war, uncertain of her future. The photograph that rests in a red leather frame on my grandma’s nightstand has allowed me to meet the man she would later marry. He died before I was born. I have been told that I would have loved his calm manner, and I can see for myself his gentle smile and tranquil expression.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1295400"/>
            <a:ext cx="3961368" cy="5080000"/>
          </a:xfrm>
        </p:spPr>
        <p:txBody>
          <a:bodyPr/>
          <a:lstStyle/>
          <a:p>
            <a:r>
              <a:rPr lang="en-US" dirty="0"/>
              <a:t>Now consider another paragraph, this one from an essay about family photographs and how they allow the author to learn about her past and to stay connected with </a:t>
            </a:r>
            <a:r>
              <a:rPr lang="en-US" dirty="0" smtClean="0"/>
              <a:t>her </a:t>
            </a:r>
            <a:r>
              <a:rPr lang="en-US" dirty="0"/>
              <a:t>family in the present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Did you notice that the </a:t>
            </a:r>
            <a:r>
              <a:rPr lang="en-US" dirty="0">
                <a:solidFill>
                  <a:srgbClr val="FFFF00"/>
                </a:solidFill>
              </a:rPr>
              <a:t>first sentence gives focus</a:t>
            </a:r>
            <a:r>
              <a:rPr lang="en-US" dirty="0"/>
              <a:t> and direction to the paragraph and that all of the subsequent sentences are directly related to it?</a:t>
            </a:r>
          </a:p>
        </p:txBody>
      </p:sp>
    </p:spTree>
    <p:extLst>
      <p:ext uri="{BB962C8B-B14F-4D97-AF65-F5344CB8AC3E}">
        <p14:creationId xmlns:p14="http://schemas.microsoft.com/office/powerpoint/2010/main" val="2733643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importance of unity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well-written essay should be unified both within and between paragraphs; that is, everything in it should be related to its </a:t>
            </a:r>
            <a:r>
              <a:rPr lang="en-US" b="1" dirty="0"/>
              <a:t>thesis</a:t>
            </a:r>
            <a:r>
              <a:rPr lang="en-US" dirty="0"/>
              <a:t>, the main idea of the essay. </a:t>
            </a:r>
          </a:p>
        </p:txBody>
      </p:sp>
    </p:spTree>
    <p:extLst>
      <p:ext uri="{BB962C8B-B14F-4D97-AF65-F5344CB8AC3E}">
        <p14:creationId xmlns:p14="http://schemas.microsoft.com/office/powerpoint/2010/main" val="182351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Two requirements for unity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first requirement for unity is that the thesis itself be clear, either through a direct statement, called the </a:t>
            </a:r>
            <a:r>
              <a:rPr lang="en-US" sz="3200" i="1" dirty="0"/>
              <a:t>thesis statement</a:t>
            </a:r>
            <a:r>
              <a:rPr lang="en-US" sz="3200" dirty="0"/>
              <a:t>, or by implication. </a:t>
            </a:r>
            <a:endParaRPr lang="en-US" sz="3200" dirty="0" smtClean="0"/>
          </a:p>
          <a:p>
            <a:r>
              <a:rPr lang="en-US" sz="3200" dirty="0" smtClean="0"/>
              <a:t>The </a:t>
            </a:r>
            <a:r>
              <a:rPr lang="en-US" sz="3200" dirty="0"/>
              <a:t>second requirement is that there be no digressions — no discussion or information that is not shown to be logically related to the thesis.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7400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How to check for unity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good way to check that your essay is indeed unified is to </a:t>
            </a:r>
            <a:r>
              <a:rPr lang="en-US" u="sng" dirty="0">
                <a:solidFill>
                  <a:srgbClr val="FFFF00"/>
                </a:solidFill>
              </a:rPr>
              <a:t>underline your thesis </a:t>
            </a:r>
            <a:r>
              <a:rPr lang="en-US" dirty="0"/>
              <a:t>and then to explain to yourself how each paragraph in your essay is related to the thesis. If you find a paragraph that does not appear to be logically connected, you can revise it so that the relationship is clear</a:t>
            </a:r>
            <a:r>
              <a:rPr lang="en-US"/>
              <a:t>. </a:t>
            </a:r>
            <a:endParaRPr lang="en-US" smtClean="0"/>
          </a:p>
          <a:p>
            <a:r>
              <a:rPr lang="en-US" smtClean="0"/>
              <a:t>Similarly</a:t>
            </a:r>
            <a:r>
              <a:rPr lang="en-US" dirty="0"/>
              <a:t>, it is useful to make sure that each sentence in a paragraph is related to the topic sentence.</a:t>
            </a:r>
          </a:p>
        </p:txBody>
      </p:sp>
    </p:spTree>
    <p:extLst>
      <p:ext uri="{BB962C8B-B14F-4D97-AF65-F5344CB8AC3E}">
        <p14:creationId xmlns:p14="http://schemas.microsoft.com/office/powerpoint/2010/main" val="313774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A unified essay stays within the limits of its thesis.</a:t>
            </a:r>
          </a:p>
        </p:txBody>
      </p:sp>
    </p:spTree>
    <p:extLst>
      <p:ext uri="{BB962C8B-B14F-4D97-AF65-F5344CB8AC3E}">
        <p14:creationId xmlns:p14="http://schemas.microsoft.com/office/powerpoint/2010/main" val="55892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d Radial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A765CE0-A8A0-42E0-82D2-3F870DB4D5F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Red radial lines presentation (widescreen)</Template>
  <TotalTime>0</TotalTime>
  <Words>695</Words>
  <Application>Microsoft Office PowerPoint</Application>
  <PresentationFormat>Custom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Cambria</vt:lpstr>
      <vt:lpstr>Red Radial 16x9</vt:lpstr>
      <vt:lpstr>Unity</vt:lpstr>
      <vt:lpstr>What is unity? </vt:lpstr>
      <vt:lpstr>Let’s look at some examples</vt:lpstr>
      <vt:lpstr>PowerPoint Presentation</vt:lpstr>
      <vt:lpstr>unity</vt:lpstr>
      <vt:lpstr>The importance of unity</vt:lpstr>
      <vt:lpstr>Two requirements for unity</vt:lpstr>
      <vt:lpstr>How to check for unity</vt:lpstr>
      <vt:lpstr>A unified essay stays within the limits of its thesis.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2014-12-08T11:32:07Z</dcterms:created>
  <dcterms:modified xsi:type="dcterms:W3CDTF">2014-12-08T12:43:35Z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TC028048959991</vt:lpwstr>
  </property>
</Properties>
</file>