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60" r:id="rId5"/>
    <p:sldId id="261" r:id="rId6"/>
    <p:sldId id="262" r:id="rId7"/>
    <p:sldId id="263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00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63BBFF-77C1-4BF1-A3B2-2505841100BA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C93879-1153-42D3-8EC7-7A3CC94658D3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E1496-D8B1-4FDC-98A5-AD2561A2EE12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D3855-5B08-4570-810C-DE4498675D2C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FC1B1A-3400-4A09-B018-5620D6ADA4AF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EE65E-8B04-4250-B4A9-5C65F355F1A2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F5881F-8E44-4F15-AB98-80B7869E49CA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7D2069-43FA-49C5-9F0E-58E1EB237AEF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C05854CA-19F4-4771-B6A2-DA5C0742B220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ED2BB1-BB31-4EB8-A961-18800A74EAA8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0B886-74BB-4D5E-9EA9-584482FE40E6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CCD1-3502-4C30-947C-75FC88992007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B797A-E8AF-4231-9C64-308C5BB9ED3E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24146-07E2-48CA-8629-5887ED47FCDB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07E718-B4F0-433E-A285-0013249184C0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8E44C4-3D72-4D6E-86A4-F5491DC49E6D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8EA14-E6AC-4B59-973C-7A06B0EDE3E3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BB3B3F-C0CE-47CB-BCED-F49A710726FF}" type="datetimeFigureOut">
              <a:rPr lang="en-US" dirty="0"/>
              <a:t>4/21/2015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b="1" dirty="0" smtClean="0"/>
              <a:t>Cause and Effect</a:t>
            </a:r>
            <a:endParaRPr lang="en-US" sz="6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Models for Writers – Chapter 20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3056202031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42837"/>
            <a:ext cx="10744200" cy="1080938"/>
          </a:xfrm>
        </p:spPr>
        <p:txBody>
          <a:bodyPr/>
          <a:lstStyle/>
          <a:p>
            <a:r>
              <a:rPr lang="en-US" b="1" dirty="0" smtClean="0"/>
              <a:t>When do you engage in cause and effect writing?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8209" y="2336873"/>
            <a:ext cx="10075973" cy="3599316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Every time you answer a question that asks why, you engage in the process of causal analysis – that is you try to determine a cause or series of causes for a particular effect.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53900790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1" y="753228"/>
            <a:ext cx="10065582" cy="108093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Causal analysis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1" y="1974273"/>
            <a:ext cx="11845636" cy="439535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Sound reasoning and logic are central to any causal analysis</a:t>
            </a:r>
          </a:p>
          <a:p>
            <a:r>
              <a:rPr lang="en-US" sz="3200" b="1" dirty="0" smtClean="0"/>
              <a:t>When writing cause/effect essays, writers do not allow their own prejudices interfere with the log of their analysis and presentations</a:t>
            </a:r>
          </a:p>
          <a:p>
            <a:endParaRPr lang="en-US" sz="3200" b="1" dirty="0">
              <a:solidFill>
                <a:schemeClr val="bg1"/>
              </a:solidFill>
            </a:endParaRPr>
          </a:p>
          <a:p>
            <a:r>
              <a:rPr lang="en-US" sz="3200" b="1" dirty="0" smtClean="0"/>
              <a:t>Be cautious of logical fallacies- post hoc, ergo propter hos … “after this, therefore because of this…”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63125463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Immediate causes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Readily apparent (because they are closest to the effect)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437925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Ultimate causes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Not as apparent (because they are somewhat removed and even hidden)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49293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Causal chain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Ultimate causes may bring about effects that themselves become immediate causes, thus creating a causal chain.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551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E</a:t>
            </a:r>
            <a:r>
              <a:rPr lang="en-US" sz="4800" dirty="0" smtClean="0"/>
              <a:t>xample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Sally, a computer salesperson, prepared extensively for a meeting with an important client (</a:t>
            </a:r>
            <a:r>
              <a:rPr lang="en-US" sz="3600" dirty="0" smtClean="0">
                <a:solidFill>
                  <a:schemeClr val="bg1"/>
                </a:solidFill>
              </a:rPr>
              <a:t>ultimate cause</a:t>
            </a:r>
            <a:r>
              <a:rPr lang="en-US" sz="3600" dirty="0" smtClean="0"/>
              <a:t>), impressed the client (</a:t>
            </a:r>
            <a:r>
              <a:rPr lang="en-US" sz="3600" dirty="0" smtClean="0">
                <a:solidFill>
                  <a:schemeClr val="bg1"/>
                </a:solidFill>
              </a:rPr>
              <a:t>immediate cause</a:t>
            </a:r>
            <a:r>
              <a:rPr lang="en-US" sz="3600" dirty="0" smtClean="0"/>
              <a:t>), and made a very large sale (</a:t>
            </a:r>
            <a:r>
              <a:rPr lang="en-US" sz="3600" dirty="0" smtClean="0">
                <a:solidFill>
                  <a:schemeClr val="bg1"/>
                </a:solidFill>
              </a:rPr>
              <a:t>chain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chemeClr val="bg1"/>
                </a:solidFill>
              </a:rPr>
              <a:t>effect</a:t>
            </a:r>
            <a:r>
              <a:rPr lang="en-US" sz="3600" dirty="0" smtClean="0"/>
              <a:t>).  The </a:t>
            </a:r>
            <a:r>
              <a:rPr lang="en-US" sz="3600" dirty="0" smtClean="0">
                <a:solidFill>
                  <a:schemeClr val="bg1"/>
                </a:solidFill>
              </a:rPr>
              <a:t>chain</a:t>
            </a:r>
            <a:r>
              <a:rPr lang="en-US" sz="3600" dirty="0" smtClean="0"/>
              <a:t> did not stop there: the large sale caused her to be promoted by her employer (</a:t>
            </a:r>
            <a:r>
              <a:rPr lang="en-US" sz="3600" dirty="0" smtClean="0">
                <a:solidFill>
                  <a:schemeClr val="bg1"/>
                </a:solidFill>
              </a:rPr>
              <a:t>effect</a:t>
            </a:r>
            <a:r>
              <a:rPr lang="en-US" sz="3600" dirty="0" smtClean="0"/>
              <a:t>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6970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0165" y="753228"/>
            <a:ext cx="10024017" cy="1080938"/>
          </a:xfrm>
        </p:spPr>
        <p:txBody>
          <a:bodyPr>
            <a:normAutofit/>
          </a:bodyPr>
          <a:lstStyle/>
          <a:p>
            <a:r>
              <a:rPr lang="en-US" sz="4400" i="1" dirty="0" smtClean="0"/>
              <a:t>Now it’s your turn </a:t>
            </a:r>
            <a:r>
              <a:rPr lang="en-US" sz="4400" i="1" dirty="0" smtClean="0">
                <a:solidFill>
                  <a:srgbClr val="FFFF00"/>
                </a:solidFill>
                <a:sym typeface="Wingdings" panose="05000000000000000000" pitchFamily="2" charset="2"/>
              </a:rPr>
              <a:t></a:t>
            </a:r>
            <a:endParaRPr lang="en-US" sz="4400" i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2087490"/>
            <a:ext cx="11814464" cy="4676991"/>
          </a:xfrm>
        </p:spPr>
        <p:txBody>
          <a:bodyPr>
            <a:noAutofit/>
          </a:bodyPr>
          <a:lstStyle/>
          <a:p>
            <a:r>
              <a:rPr lang="en-US" sz="2800" dirty="0"/>
              <a:t>Read and annotate </a:t>
            </a:r>
            <a:r>
              <a:rPr lang="en-US" sz="2800" dirty="0" smtClean="0"/>
              <a:t>“I Think Therefore IM” </a:t>
            </a:r>
            <a:r>
              <a:rPr lang="en-US" sz="2800" dirty="0"/>
              <a:t>by </a:t>
            </a:r>
            <a:r>
              <a:rPr lang="en-US" sz="2800" dirty="0" smtClean="0"/>
              <a:t>Jennifer Lee</a:t>
            </a:r>
            <a:endParaRPr lang="en-US" sz="2800" dirty="0"/>
          </a:p>
          <a:p>
            <a:r>
              <a:rPr lang="en-US" sz="2800" dirty="0"/>
              <a:t>Class will then discuss and respond to </a:t>
            </a:r>
            <a:r>
              <a:rPr lang="en-US" sz="2800" dirty="0" smtClean="0"/>
              <a:t>arguments made in the essay</a:t>
            </a:r>
            <a:endParaRPr lang="en-US" sz="2800" dirty="0"/>
          </a:p>
          <a:p>
            <a:r>
              <a:rPr lang="en-US" sz="2800" dirty="0"/>
              <a:t>After class discussion, it will be your turn to write a c</a:t>
            </a:r>
            <a:r>
              <a:rPr lang="en-US" sz="2800" dirty="0" smtClean="0"/>
              <a:t>ause and </a:t>
            </a:r>
            <a:r>
              <a:rPr lang="en-US" sz="2800" dirty="0"/>
              <a:t>e</a:t>
            </a:r>
            <a:r>
              <a:rPr lang="en-US" sz="2800" dirty="0" smtClean="0"/>
              <a:t>ffect paper</a:t>
            </a:r>
          </a:p>
          <a:p>
            <a:pPr marL="0" indent="0">
              <a:buNone/>
            </a:pPr>
            <a:r>
              <a:rPr lang="en-US" sz="2800" b="1" dirty="0" smtClean="0">
                <a:solidFill>
                  <a:srgbClr val="00FF00"/>
                </a:solidFill>
              </a:rPr>
              <a:t>WRITING </a:t>
            </a:r>
            <a:r>
              <a:rPr lang="en-US" sz="2800" b="1" dirty="0">
                <a:solidFill>
                  <a:srgbClr val="00FF00"/>
                </a:solidFill>
              </a:rPr>
              <a:t>PROMPT:  </a:t>
            </a:r>
            <a:r>
              <a:rPr lang="en-US" sz="2800" b="1" dirty="0" smtClean="0">
                <a:solidFill>
                  <a:srgbClr val="00FF00"/>
                </a:solidFill>
              </a:rPr>
              <a:t>What are the effects of chronic use of instant messaging? </a:t>
            </a:r>
          </a:p>
          <a:p>
            <a:pPr marL="0" indent="0">
              <a:buNone/>
            </a:pPr>
            <a:r>
              <a:rPr lang="en-US" sz="2800" b="1" dirty="0"/>
              <a:t>You are responding to this prompt by </a:t>
            </a:r>
            <a:r>
              <a:rPr lang="en-US" sz="2800" b="1" dirty="0" smtClean="0"/>
              <a:t>discussing the effects of excessive use of instant messaging and pointing out what causes those effects.  </a:t>
            </a:r>
            <a:r>
              <a:rPr lang="en-US" sz="2800" b="1" dirty="0">
                <a:solidFill>
                  <a:srgbClr val="FFFF00"/>
                </a:solidFill>
              </a:rPr>
              <a:t>You </a:t>
            </a:r>
            <a:r>
              <a:rPr lang="en-US" sz="2800" b="1" dirty="0" smtClean="0">
                <a:solidFill>
                  <a:srgbClr val="FFFF00"/>
                </a:solidFill>
              </a:rPr>
              <a:t>MUST </a:t>
            </a:r>
            <a:r>
              <a:rPr lang="en-US" sz="2800" b="1" dirty="0">
                <a:solidFill>
                  <a:srgbClr val="FFFF00"/>
                </a:solidFill>
              </a:rPr>
              <a:t>use evidence from the reading to support your </a:t>
            </a:r>
            <a:r>
              <a:rPr lang="en-US" sz="2800" b="1" dirty="0" smtClean="0">
                <a:solidFill>
                  <a:srgbClr val="FFFF00"/>
                </a:solidFill>
              </a:rPr>
              <a:t>claims! </a:t>
            </a:r>
            <a:r>
              <a:rPr lang="en-US" sz="2800" b="1" dirty="0">
                <a:solidFill>
                  <a:srgbClr val="FF0000"/>
                </a:solidFill>
              </a:rPr>
              <a:t>(direct quotes and proper citations)</a:t>
            </a:r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 smtClean="0"/>
          </a:p>
          <a:p>
            <a:pPr marL="0" indent="0">
              <a:buNone/>
            </a:pPr>
            <a:endParaRPr lang="en-US" sz="2800" b="1" dirty="0"/>
          </a:p>
          <a:p>
            <a:pPr marL="0" indent="0">
              <a:buNone/>
            </a:pPr>
            <a:endParaRPr lang="en-US" sz="2800" b="1" dirty="0"/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939215043"/>
      </p:ext>
    </p:extLst>
  </p:cSld>
  <p:clrMapOvr>
    <a:masterClrMapping/>
  </p:clrMapOvr>
  <p:transition spd="slow">
    <p:comb/>
    <p:sndAc>
      <p:stSnd>
        <p:snd r:embed="rId2" name="drumroll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Berlin" id="{7B5DBA9E-B069-418E-9360-A61BDD0615A4}" vid="{7D30EEFE-7128-4DE5-8A0D-8D4EF32CB0A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TC104033917[[fn=Berlin]]</Template>
  <TotalTime>275</TotalTime>
  <Words>317</Words>
  <Application>Microsoft Office PowerPoint</Application>
  <PresentationFormat>Custom</PresentationFormat>
  <Paragraphs>28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Berlin</vt:lpstr>
      <vt:lpstr>Cause and Effect</vt:lpstr>
      <vt:lpstr>When do you engage in cause and effect writing?</vt:lpstr>
      <vt:lpstr>Causal analysis</vt:lpstr>
      <vt:lpstr>Immediate causes</vt:lpstr>
      <vt:lpstr>Ultimate causes</vt:lpstr>
      <vt:lpstr>Causal chain</vt:lpstr>
      <vt:lpstr>Example</vt:lpstr>
      <vt:lpstr>Now it’s your turn 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Cause and Effect</dc:title>
  <dc:creator>andres maldonado</dc:creator>
  <cp:lastModifiedBy>Windows User</cp:lastModifiedBy>
  <cp:revision>17</cp:revision>
  <dcterms:created xsi:type="dcterms:W3CDTF">2014-03-12T20:01:35Z</dcterms:created>
  <dcterms:modified xsi:type="dcterms:W3CDTF">2015-04-21T15:30:11Z</dcterms:modified>
</cp:coreProperties>
</file>