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76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Argumentative Writing</a:t>
            </a:r>
            <a:endParaRPr lang="en-US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The Persuasive Essay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Hasty Generalization</a:t>
            </a:r>
            <a:b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7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(too little evidence)</a:t>
            </a:r>
            <a:r>
              <a:rPr lang="en-US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sz="2700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My grandparents eat bran flakes for breakfast, just as most older folks do.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Post Hoc, ergo propter hoc</a:t>
            </a:r>
            <a:r>
              <a:rPr lang="en-US" sz="4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4400" dirty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7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(I did this, so this happened)</a:t>
            </a:r>
            <a:endParaRPr lang="en-US" sz="2700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 went to the hockey game last night. The next thing I know I had a cold.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26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418" y="446809"/>
            <a:ext cx="8610600" cy="1454727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49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9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Begging the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(assuming something needs to be proven)</a:t>
            </a: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Lying is wrong because people should always tell the truth.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7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1464" y="644236"/>
            <a:ext cx="8610600" cy="124690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False analogy</a:t>
            </a:r>
            <a:b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4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(misleading ideas between unconnected ideas)</a:t>
            </a:r>
            <a:br>
              <a:rPr lang="en-US" sz="24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sz="4400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If we can clone mammals, we should be able to find a cure for cancer.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8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Either/OR thinking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(Seeing only two alternatives)</a:t>
            </a: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04209"/>
            <a:ext cx="10820400" cy="3714476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Either you love your job, or you hate it.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11294918" cy="17145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>
                <a:solidFill>
                  <a:srgbClr val="00B0F0"/>
                </a:solidFill>
              </a:rPr>
              <a:t/>
            </a:r>
            <a:br>
              <a:rPr lang="en-US" dirty="0">
                <a:solidFill>
                  <a:srgbClr val="00B0F0"/>
                </a:solidFill>
              </a:rPr>
            </a:br>
            <a:r>
              <a:rPr lang="en-US" sz="4900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</a:t>
            </a:r>
            <a:r>
              <a:rPr lang="en-US" sz="4900" b="1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4900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Sequitur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sz="2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(inference or conclusion that is not clearly related to the evidence)</a:t>
            </a:r>
            <a:br>
              <a:rPr lang="en-US" sz="2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/>
            </a:r>
            <a:br>
              <a:rPr lang="en-US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00300"/>
            <a:ext cx="10820400" cy="3818385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She is very sincere. She must know what she’s talking about.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Take A stand</a:t>
            </a:r>
            <a:endParaRPr lang="en-US" sz="4400" b="1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With a strong stand, you can argue vigorously and convincingly</a:t>
            </a:r>
            <a:endParaRPr lang="en-US" sz="44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69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27" y="764373"/>
            <a:ext cx="11080173" cy="1293028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Consider ethos, pathos, and logos</a:t>
            </a:r>
            <a:endParaRPr lang="en-US" sz="4400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27" y="2194560"/>
            <a:ext cx="11502737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Three elements of argumentation</a:t>
            </a:r>
          </a:p>
          <a:p>
            <a:pPr marL="0" indent="0">
              <a:buNone/>
            </a:pP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US" sz="40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Ethos</a:t>
            </a:r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– which is related to the speaker/writer</a:t>
            </a:r>
          </a:p>
          <a:p>
            <a:pPr marL="0" indent="0">
              <a:buNone/>
            </a:pP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US" sz="4000" dirty="0" smtClean="0">
                <a:solidFill>
                  <a:srgbClr val="00CC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Pathos</a:t>
            </a:r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– which is related to the audience</a:t>
            </a:r>
          </a:p>
          <a:p>
            <a:pPr marL="0" indent="0">
              <a:buNone/>
            </a:pPr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Logos</a:t>
            </a:r>
            <a:r>
              <a:rPr lang="en-US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– which is related to the subject</a:t>
            </a:r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064" y="0"/>
            <a:ext cx="8610600" cy="1293028"/>
          </a:xfrm>
        </p:spPr>
        <p:txBody>
          <a:bodyPr/>
          <a:lstStyle/>
          <a:p>
            <a:r>
              <a:rPr lang="en-US" sz="44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Ethos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FF00"/>
                </a:solidFill>
              </a:rPr>
              <a:t>(related to the speaker/writer)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5118"/>
            <a:ext cx="10820400" cy="475356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Greek word for “character”</a:t>
            </a:r>
          </a:p>
          <a:p>
            <a:pPr lvl="1"/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Has to do with the authority, credibility, and to a certain extent to the morals of the speaker/writer</a:t>
            </a:r>
          </a:p>
          <a:p>
            <a:pPr lvl="1"/>
            <a:endParaRPr lang="en-US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To gain credibility you must present your argument reasonably, sincerely, and in language free from too much emotionalism and always respect your audience in your writing.</a:t>
            </a:r>
            <a:endParaRPr lang="en-US" sz="32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1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855" y="0"/>
            <a:ext cx="8610600" cy="1293028"/>
          </a:xfrm>
        </p:spPr>
        <p:txBody>
          <a:bodyPr/>
          <a:lstStyle/>
          <a:p>
            <a:r>
              <a:rPr lang="en-US" sz="4400" dirty="0" smtClean="0">
                <a:solidFill>
                  <a:srgbClr val="00CC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Pathos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 related to the audience)</a:t>
            </a:r>
            <a:endParaRPr lang="en-US" sz="2400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028"/>
            <a:ext cx="10820400" cy="492565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Greek word for “emotion”</a:t>
            </a:r>
          </a:p>
          <a:p>
            <a:pPr lvl="1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Has to do with maximizing appeal for a given audience</a:t>
            </a:r>
          </a:p>
          <a:p>
            <a:pPr lvl="1"/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1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To be successful at this you must use artful and strategic diction</a:t>
            </a:r>
          </a:p>
          <a:p>
            <a:pPr lvl="1"/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</a:t>
            </a:r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ertain buzzwords, slanted diction, or loaded language may become either rallying forces or causes of resentment in an argument. </a:t>
            </a:r>
          </a:p>
          <a:p>
            <a:pPr lvl="1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You need to know your audience before making decisions about diction</a:t>
            </a:r>
          </a:p>
          <a:p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42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Argumentation/persuasion</a:t>
            </a:r>
            <a:endParaRPr lang="en-US" b="1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/>
              <a:t>Writing that attempts to convince the reader to agree with the writer’s point of view; to make a particular decision; to pursue a particular course of action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1691" y="120137"/>
            <a:ext cx="8610600" cy="1293028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Logos</a:t>
            </a:r>
            <a: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4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(related to the subject)</a:t>
            </a:r>
            <a:endParaRPr lang="en-US" sz="2400" dirty="0">
              <a:solidFill>
                <a:srgbClr val="00B0F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3165"/>
            <a:ext cx="10820400" cy="522662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Greek for “word”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Has to do with the subject and the effective presentation of the argument itself.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This aspect of argumentation is the most difficult to accomplish because of the following requirements: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The claim is worthwhile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Paper is logical, consistent, well supported by evidence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Evidence is factual, reliable, convincing</a:t>
            </a:r>
          </a:p>
          <a:p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Argument is thoughtfully organized and clearly presented in a way that will convince the audience to see things your way</a:t>
            </a:r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Models for Writers</a:t>
            </a:r>
            <a:endParaRPr lang="en-US" sz="6000" i="1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21082"/>
            <a:ext cx="10820400" cy="379760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Refer to pages 539-641 for more information on Argument</a:t>
            </a:r>
            <a:endParaRPr lang="en-US" sz="5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0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991" y="820882"/>
            <a:ext cx="11256818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Argumentation</a:t>
            </a:r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frequently uses </a:t>
            </a:r>
            <a:r>
              <a:rPr lang="en-US" sz="3600" dirty="0" smtClean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rhetorical strategies </a:t>
            </a:r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in order to argue convincingly</a:t>
            </a:r>
          </a:p>
          <a:p>
            <a:pPr lvl="1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Some strategies are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Definition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Compare and contrast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Analyze cause and effect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Classification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Description</a:t>
            </a:r>
          </a:p>
          <a:p>
            <a:pPr lvl="2"/>
            <a:r>
              <a:rPr lang="en-US" sz="36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Narration</a:t>
            </a:r>
          </a:p>
        </p:txBody>
      </p:sp>
    </p:spTree>
    <p:extLst>
      <p:ext uri="{BB962C8B-B14F-4D97-AF65-F5344CB8AC3E}">
        <p14:creationId xmlns:p14="http://schemas.microsoft.com/office/powerpoint/2010/main" val="38259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426"/>
            <a:ext cx="10820400" cy="4878259"/>
          </a:xfrm>
        </p:spPr>
        <p:txBody>
          <a:bodyPr>
            <a:normAutofit/>
          </a:bodyPr>
          <a:lstStyle/>
          <a:p>
            <a:pPr marL="228600" lvl="2">
              <a:spcBef>
                <a:spcPts val="1000"/>
              </a:spcBef>
            </a:pPr>
            <a:r>
              <a:rPr lang="en-US" sz="5400" dirty="0" smtClean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Argumentation is </a:t>
            </a:r>
            <a:r>
              <a:rPr lang="en-US" sz="5400" dirty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 writer’s </a:t>
            </a:r>
            <a:r>
              <a:rPr lang="en-US" sz="54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attempt to convince</a:t>
            </a:r>
            <a:r>
              <a:rPr lang="en-US" sz="5400" dirty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</a:t>
            </a:r>
            <a:r>
              <a:rPr lang="en-US" sz="5400" dirty="0">
                <a:solidFill>
                  <a:srgbClr val="00CC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NOT EXPLAIN</a:t>
            </a:r>
            <a:r>
              <a:rPr lang="en-US" sz="5400" dirty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that is of primary importance in an argumentative (persuasive) essay. 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90818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622" y="135082"/>
            <a:ext cx="11024755" cy="696191"/>
          </a:xfrm>
        </p:spPr>
        <p:txBody>
          <a:bodyPr/>
          <a:lstStyle/>
          <a:p>
            <a:pPr algn="l"/>
            <a:r>
              <a:rPr lang="en-US" b="1" dirty="0" smtClean="0"/>
              <a:t>Two Essential Categories of Arguments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1273"/>
            <a:ext cx="10820400" cy="580851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Persuasion &amp; Logic</a:t>
            </a:r>
          </a:p>
          <a:p>
            <a:pPr lvl="1"/>
            <a:r>
              <a:rPr lang="en-US" sz="2800" b="1" dirty="0" smtClean="0">
                <a:solidFill>
                  <a:srgbClr val="FFC000"/>
                </a:solidFill>
              </a:rPr>
              <a:t>Persuasive</a:t>
            </a:r>
            <a:r>
              <a:rPr lang="en-US" sz="2800" b="1" dirty="0" smtClean="0"/>
              <a:t>  style is written in a way that appeals to the audience’s emotions, at their subconscious, even at their biases and prejudices</a:t>
            </a:r>
          </a:p>
          <a:p>
            <a:pPr lvl="2"/>
            <a:r>
              <a:rPr lang="en-US" sz="2800" b="1" dirty="0" smtClean="0">
                <a:solidFill>
                  <a:srgbClr val="FFC000"/>
                </a:solidFill>
              </a:rPr>
              <a:t>These appeals are built on</a:t>
            </a:r>
          </a:p>
          <a:p>
            <a:pPr lvl="3"/>
            <a:r>
              <a:rPr lang="en-US" sz="2800" b="1" dirty="0" smtClean="0"/>
              <a:t>Diction</a:t>
            </a:r>
          </a:p>
          <a:p>
            <a:pPr lvl="3"/>
            <a:r>
              <a:rPr lang="en-US" sz="2800" b="1" dirty="0" smtClean="0"/>
              <a:t>Slanting</a:t>
            </a:r>
          </a:p>
          <a:p>
            <a:pPr lvl="3"/>
            <a:r>
              <a:rPr lang="en-US" sz="2800" b="1" dirty="0" smtClean="0"/>
              <a:t>Figurative language</a:t>
            </a:r>
          </a:p>
          <a:p>
            <a:pPr lvl="3"/>
            <a:r>
              <a:rPr lang="en-US" sz="2800" b="1" dirty="0" smtClean="0"/>
              <a:t>Analogy</a:t>
            </a:r>
          </a:p>
          <a:p>
            <a:pPr lvl="3"/>
            <a:r>
              <a:rPr lang="en-US" sz="2800" b="1" dirty="0" smtClean="0"/>
              <a:t>Rhythmic patterns of speech</a:t>
            </a:r>
          </a:p>
          <a:p>
            <a:pPr lvl="3"/>
            <a:r>
              <a:rPr lang="en-US" sz="2800" b="1" dirty="0" smtClean="0"/>
              <a:t>Tone that will encourage a positive response</a:t>
            </a:r>
          </a:p>
        </p:txBody>
      </p:sp>
    </p:spTree>
    <p:extLst>
      <p:ext uri="{BB962C8B-B14F-4D97-AF65-F5344CB8AC3E}">
        <p14:creationId xmlns:p14="http://schemas.microsoft.com/office/powerpoint/2010/main" val="294325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6127" y="342900"/>
            <a:ext cx="10820400" cy="57565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Logical </a:t>
            </a:r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style is written in a way that appeals to the audience’s intellectual faculties, understanding, and knowledge.</a:t>
            </a:r>
          </a:p>
          <a:p>
            <a:pPr lvl="1"/>
            <a:r>
              <a:rPr lang="en-US" sz="2800" dirty="0" smtClean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These appeals are built on</a:t>
            </a:r>
          </a:p>
          <a:p>
            <a:pPr lvl="2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Reasoned movement from assertion to evidence to conclusion</a:t>
            </a:r>
          </a:p>
          <a:p>
            <a:pPr lvl="2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System of proof and counterproof</a:t>
            </a:r>
          </a:p>
          <a:p>
            <a:pPr lvl="2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Generally do not audience to take action (simply take their side as truth)</a:t>
            </a:r>
          </a:p>
          <a:p>
            <a:pPr lvl="2"/>
            <a:endParaRPr lang="en-US" sz="28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lvl="3"/>
            <a:r>
              <a:rPr lang="en-US" sz="2600" dirty="0" smtClean="0">
                <a:solidFill>
                  <a:srgbClr val="FFC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Commonly found in</a:t>
            </a:r>
          </a:p>
          <a:p>
            <a:pPr lvl="4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Scientific or philosophical articles</a:t>
            </a:r>
          </a:p>
          <a:p>
            <a:pPr lvl="4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Legal decisions</a:t>
            </a:r>
          </a:p>
          <a:p>
            <a:pPr lvl="4"/>
            <a:r>
              <a:rPr lang="en-US" sz="28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Technical proposals</a:t>
            </a:r>
          </a:p>
          <a:p>
            <a:pPr lvl="2"/>
            <a:endParaRPr lang="en-US" sz="2800" dirty="0" smtClean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41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655" y="737755"/>
            <a:ext cx="9871363" cy="99752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Seven Steps to follow when writing argumentative essays</a:t>
            </a:r>
            <a:endParaRPr lang="en-US" b="1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8018"/>
            <a:ext cx="10820400" cy="441066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Determine the thesis or proposition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Take account of your audience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Gather the necessary supporting evidence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Settle on an organization pattern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Consider refutations (opposite opinions) to your argument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Avoid faulty reasoning (fallacies)</a:t>
            </a:r>
          </a:p>
          <a:p>
            <a:r>
              <a:rPr lang="en-US" sz="3200" b="1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Conclude forcefully</a:t>
            </a:r>
          </a:p>
          <a:p>
            <a:endParaRPr lang="en-US" sz="32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3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1340427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Logical Fallacies</a:t>
            </a:r>
            <a:endParaRPr lang="en-US" b="1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45" y="1475508"/>
            <a:ext cx="11911446" cy="472239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Oversimplification</a:t>
            </a:r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(drastically simple solution)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Hasty</a:t>
            </a:r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generalization</a:t>
            </a:r>
            <a:r>
              <a:rPr lang="en-US" sz="32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(too little evidence)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Post hoc, ergo propter hoc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(confusing chance or </a:t>
            </a:r>
            <a:r>
              <a:rPr lang="en-US" sz="2400" dirty="0" err="1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coincidene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 w/causation)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Begging the question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(assuming something needs to be proven)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False analogy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(misleading ideas between unconnected ideas)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Either/or thinking </a:t>
            </a:r>
            <a:r>
              <a:rPr lang="en-US" sz="2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(Seeing only two alternatives)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Non sequitur </a:t>
            </a:r>
            <a:r>
              <a:rPr lang="en-US" sz="2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(inference or conclusion that is not clearly related to the evidence)</a:t>
            </a:r>
          </a:p>
          <a:p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(example sentences can be found on page 544 in Models for Writers)</a:t>
            </a:r>
          </a:p>
        </p:txBody>
      </p:sp>
    </p:spTree>
    <p:extLst>
      <p:ext uri="{BB962C8B-B14F-4D97-AF65-F5344CB8AC3E}">
        <p14:creationId xmlns:p14="http://schemas.microsoft.com/office/powerpoint/2010/main" val="239342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Oversimplification </a:t>
            </a:r>
            <a:br>
              <a:rPr lang="en-US" sz="4800" b="1" dirty="0" smtClean="0">
                <a:solidFill>
                  <a:srgbClr val="FFFF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US" sz="2700" dirty="0" smtClean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(</a:t>
            </a:r>
            <a:r>
              <a:rPr lang="en-US" sz="2700" dirty="0">
                <a:solidFill>
                  <a:srgbClr val="00B0F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drastically simple solution)</a:t>
            </a:r>
            <a:r>
              <a:rPr lang="en-US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/>
            </a:r>
            <a:br>
              <a:rPr lang="en-US" sz="2700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endParaRPr lang="en-US" sz="2700" b="1" dirty="0">
              <a:solidFill>
                <a:srgbClr val="FFFF00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We have a balance-of-trade deficit because foreigners make better products than we do.</a:t>
            </a:r>
            <a:endParaRPr lang="en-US" sz="44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80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110</TotalTime>
  <Words>673</Words>
  <Application>Microsoft Office PowerPoint</Application>
  <PresentationFormat>Widescreen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Segoe UI Semibold</vt:lpstr>
      <vt:lpstr>Vapor Trail</vt:lpstr>
      <vt:lpstr>Argumentative Writing</vt:lpstr>
      <vt:lpstr>Argumentation/persuasion</vt:lpstr>
      <vt:lpstr>PowerPoint Presentation</vt:lpstr>
      <vt:lpstr>PowerPoint Presentation</vt:lpstr>
      <vt:lpstr>Two Essential Categories of Arguments</vt:lpstr>
      <vt:lpstr>PowerPoint Presentation</vt:lpstr>
      <vt:lpstr>Seven Steps to follow when writing argumentative essays</vt:lpstr>
      <vt:lpstr>Logical Fallacies</vt:lpstr>
      <vt:lpstr>Oversimplification  (drastically simple solution) </vt:lpstr>
      <vt:lpstr>Hasty Generalization (too little evidence) </vt:lpstr>
      <vt:lpstr>Post Hoc, ergo propter hoc (I did this, so this happened)</vt:lpstr>
      <vt:lpstr> Begging the question (assuming something needs to be proven) </vt:lpstr>
      <vt:lpstr>  False analogy (misleading ideas between unconnected ideas)  </vt:lpstr>
      <vt:lpstr> Either/OR thinking (Seeing only two alternatives) </vt:lpstr>
      <vt:lpstr>   Non Sequitur (inference or conclusion that is not clearly related to the evidence)   </vt:lpstr>
      <vt:lpstr>Take A stand</vt:lpstr>
      <vt:lpstr>Consider ethos, pathos, and logos</vt:lpstr>
      <vt:lpstr>Ethos  (related to the speaker/writer)</vt:lpstr>
      <vt:lpstr>Pathos ( related to the audience)</vt:lpstr>
      <vt:lpstr>Logos (related to the subject)</vt:lpstr>
      <vt:lpstr>Models for Writers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Writing</dc:title>
  <dc:creator>andres maldonado</dc:creator>
  <cp:lastModifiedBy>andres maldonado</cp:lastModifiedBy>
  <cp:revision>25</cp:revision>
  <dcterms:created xsi:type="dcterms:W3CDTF">2014-03-12T17:55:41Z</dcterms:created>
  <dcterms:modified xsi:type="dcterms:W3CDTF">2014-03-12T19:58:44Z</dcterms:modified>
</cp:coreProperties>
</file>