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A28871E-5F29-4B08-A3CC-BA967D36F3DE}"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969EF-138F-48BC-A930-ACC273B413CB}"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8871E-5F29-4B08-A3CC-BA967D36F3DE}"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969EF-138F-48BC-A930-ACC273B413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8871E-5F29-4B08-A3CC-BA967D36F3DE}"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969EF-138F-48BC-A930-ACC273B413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A28871E-5F29-4B08-A3CC-BA967D36F3DE}"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969EF-138F-48BC-A930-ACC273B413CB}"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28871E-5F29-4B08-A3CC-BA967D36F3DE}"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969EF-138F-48BC-A930-ACC273B413C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A28871E-5F29-4B08-A3CC-BA967D36F3DE}"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969EF-138F-48BC-A930-ACC273B413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A28871E-5F29-4B08-A3CC-BA967D36F3DE}"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D969EF-138F-48BC-A930-ACC273B413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28871E-5F29-4B08-A3CC-BA967D36F3DE}"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D969EF-138F-48BC-A930-ACC273B413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8871E-5F29-4B08-A3CC-BA967D36F3DE}"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D969EF-138F-48BC-A930-ACC273B413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8871E-5F29-4B08-A3CC-BA967D36F3DE}"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969EF-138F-48BC-A930-ACC273B413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8871E-5F29-4B08-A3CC-BA967D36F3DE}"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969EF-138F-48BC-A930-ACC273B413C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A28871E-5F29-4B08-A3CC-BA967D36F3DE}" type="datetimeFigureOut">
              <a:rPr lang="en-US" smtClean="0"/>
              <a:t>10/30/2014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FD969EF-138F-48BC-A930-ACC273B413C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114800"/>
            <a:ext cx="7848600" cy="2133600"/>
          </a:xfrm>
        </p:spPr>
        <p:txBody>
          <a:bodyPr>
            <a:noAutofit/>
          </a:bodyPr>
          <a:lstStyle/>
          <a:p>
            <a:r>
              <a:rPr lang="en-US" sz="6000" b="1" dirty="0"/>
              <a:t>Author’s </a:t>
            </a:r>
            <a:r>
              <a:rPr lang="en-US" sz="6000" b="1" dirty="0" smtClean="0"/>
              <a:t>Purpose</a:t>
            </a:r>
            <a:endParaRPr lang="en-US" sz="6000" dirty="0" smtClean="0"/>
          </a:p>
        </p:txBody>
      </p:sp>
      <p:sp>
        <p:nvSpPr>
          <p:cNvPr id="2" name="Title 1"/>
          <p:cNvSpPr>
            <a:spLocks noGrp="1"/>
          </p:cNvSpPr>
          <p:nvPr>
            <p:ph type="ctrTitle"/>
          </p:nvPr>
        </p:nvSpPr>
        <p:spPr>
          <a:xfrm>
            <a:off x="304800" y="228600"/>
            <a:ext cx="8458200" cy="3048000"/>
          </a:xfrm>
        </p:spPr>
        <p:txBody>
          <a:bodyPr/>
          <a:lstStyle/>
          <a:p>
            <a:pPr algn="l"/>
            <a:r>
              <a:rPr lang="en-US" sz="2800" dirty="0"/>
              <a:t>The concept of </a:t>
            </a:r>
            <a:r>
              <a:rPr lang="en-US" sz="2800" b="1" u="sng" dirty="0"/>
              <a:t>author’s purpose </a:t>
            </a:r>
            <a:r>
              <a:rPr lang="en-US" sz="2800" dirty="0"/>
              <a:t>is a notion that is often discussed in classrooms, and identifying the author’s purpose is a skill that is frequently evaluated on state reading tests.  Fortunately, this topic is as easy to teach as it is to learn. </a:t>
            </a:r>
            <a:endParaRPr lang="en-US" sz="2800" dirty="0"/>
          </a:p>
        </p:txBody>
      </p:sp>
    </p:spTree>
    <p:extLst>
      <p:ext uri="{BB962C8B-B14F-4D97-AF65-F5344CB8AC3E}">
        <p14:creationId xmlns:p14="http://schemas.microsoft.com/office/powerpoint/2010/main" val="2510495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334962"/>
          </a:xfrm>
        </p:spPr>
        <p:txBody>
          <a:bodyPr/>
          <a:lstStyle/>
          <a:p>
            <a:endParaRPr lang="en-US" dirty="0"/>
          </a:p>
        </p:txBody>
      </p:sp>
      <p:sp>
        <p:nvSpPr>
          <p:cNvPr id="3" name="Content Placeholder 2"/>
          <p:cNvSpPr>
            <a:spLocks noGrp="1"/>
          </p:cNvSpPr>
          <p:nvPr>
            <p:ph sz="quarter" idx="13"/>
          </p:nvPr>
        </p:nvSpPr>
        <p:spPr>
          <a:xfrm>
            <a:off x="457200" y="1143000"/>
            <a:ext cx="8077200" cy="4724400"/>
          </a:xfrm>
        </p:spPr>
        <p:txBody>
          <a:bodyPr>
            <a:normAutofit/>
          </a:bodyPr>
          <a:lstStyle/>
          <a:p>
            <a:r>
              <a:rPr lang="en-US" sz="3200" dirty="0"/>
              <a:t>As with the others purposes for writing, there may be crossover with writing to persuade. For example, readers or viewers may find a television commercial to be extremely entertaining. Such a video may even go viral because so many people find </a:t>
            </a:r>
            <a:r>
              <a:rPr lang="en-US" sz="3200" dirty="0" smtClean="0"/>
              <a:t>it enjoyable</a:t>
            </a:r>
            <a:r>
              <a:rPr lang="en-US" sz="3200" dirty="0"/>
              <a:t>.  Nonetheless, the primary purpose of such a text is to persuade people to purchase a product or service.</a:t>
            </a:r>
          </a:p>
          <a:p>
            <a:endParaRPr lang="en-US" dirty="0"/>
          </a:p>
        </p:txBody>
      </p:sp>
    </p:spTree>
    <p:extLst>
      <p:ext uri="{BB962C8B-B14F-4D97-AF65-F5344CB8AC3E}">
        <p14:creationId xmlns:p14="http://schemas.microsoft.com/office/powerpoint/2010/main" val="643929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Identifying the Author’s Purpose</a:t>
            </a:r>
            <a:r>
              <a:rPr lang="en-US" sz="3200" dirty="0"/>
              <a:t/>
            </a:r>
            <a:br>
              <a:rPr lang="en-US" sz="3200" dirty="0"/>
            </a:br>
            <a:endParaRPr lang="en-US" sz="3200" dirty="0"/>
          </a:p>
        </p:txBody>
      </p:sp>
      <p:sp>
        <p:nvSpPr>
          <p:cNvPr id="3" name="Content Placeholder 2"/>
          <p:cNvSpPr>
            <a:spLocks noGrp="1"/>
          </p:cNvSpPr>
          <p:nvPr>
            <p:ph sz="quarter" idx="13"/>
          </p:nvPr>
        </p:nvSpPr>
        <p:spPr>
          <a:xfrm>
            <a:off x="457200" y="1447800"/>
            <a:ext cx="8077200" cy="4267200"/>
          </a:xfrm>
        </p:spPr>
        <p:txBody>
          <a:bodyPr/>
          <a:lstStyle/>
          <a:p>
            <a:r>
              <a:rPr lang="en-US" sz="3200" dirty="0"/>
              <a:t>Identifying the author’s purpose may be challenging to students who have not had much exposure to this skill, but after a little bit of practice, most students whom I have had the pleasure of teaching correctly identify the author’s purpose with consistency.  Here are three questions that you can ask yourself to help you identify the author’s </a:t>
            </a:r>
            <a:r>
              <a:rPr lang="en-US" sz="3200" dirty="0" smtClean="0"/>
              <a:t>purpose:</a:t>
            </a:r>
            <a:endParaRPr lang="en-US" sz="3200" dirty="0"/>
          </a:p>
          <a:p>
            <a:endParaRPr lang="en-US" dirty="0"/>
          </a:p>
        </p:txBody>
      </p:sp>
    </p:spTree>
    <p:extLst>
      <p:ext uri="{BB962C8B-B14F-4D97-AF65-F5344CB8AC3E}">
        <p14:creationId xmlns:p14="http://schemas.microsoft.com/office/powerpoint/2010/main" val="3201421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1. Is the text a poem, play, or story?</a:t>
            </a:r>
            <a:r>
              <a:rPr lang="en-US" sz="3200" dirty="0"/>
              <a:t/>
            </a:r>
            <a:br>
              <a:rPr lang="en-US" sz="3200" dirty="0"/>
            </a:br>
            <a:endParaRPr lang="en-US" sz="3200" dirty="0"/>
          </a:p>
        </p:txBody>
      </p:sp>
      <p:sp>
        <p:nvSpPr>
          <p:cNvPr id="3" name="Content Placeholder 2"/>
          <p:cNvSpPr>
            <a:spLocks noGrp="1"/>
          </p:cNvSpPr>
          <p:nvPr>
            <p:ph sz="quarter" idx="13"/>
          </p:nvPr>
        </p:nvSpPr>
        <p:spPr>
          <a:xfrm>
            <a:off x="609600" y="1371600"/>
            <a:ext cx="7924800" cy="3581400"/>
          </a:xfrm>
        </p:spPr>
        <p:txBody>
          <a:bodyPr/>
          <a:lstStyle/>
          <a:p>
            <a:r>
              <a:rPr lang="en-US" sz="4000" dirty="0"/>
              <a:t>If the text is a poem, play, or story, then it’s safe to say that the author’s main purpose is to entertain readers. If the text is not a poem, play, or story, ask yourself the next question.</a:t>
            </a:r>
          </a:p>
          <a:p>
            <a:endParaRPr lang="en-US" dirty="0"/>
          </a:p>
        </p:txBody>
      </p:sp>
    </p:spTree>
    <p:extLst>
      <p:ext uri="{BB962C8B-B14F-4D97-AF65-F5344CB8AC3E}">
        <p14:creationId xmlns:p14="http://schemas.microsoft.com/office/powerpoint/2010/main" val="1282993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2. Does the text provide a lot of facts and information</a:t>
            </a:r>
            <a:r>
              <a:rPr lang="en-US" sz="3600" b="1" dirty="0" smtClean="0"/>
              <a:t>?</a:t>
            </a:r>
            <a:endParaRPr lang="en-US" sz="3600" dirty="0"/>
          </a:p>
        </p:txBody>
      </p:sp>
      <p:sp>
        <p:nvSpPr>
          <p:cNvPr id="3" name="Content Placeholder 2"/>
          <p:cNvSpPr>
            <a:spLocks noGrp="1"/>
          </p:cNvSpPr>
          <p:nvPr>
            <p:ph sz="quarter" idx="13"/>
          </p:nvPr>
        </p:nvSpPr>
        <p:spPr>
          <a:xfrm>
            <a:off x="609600" y="1524000"/>
            <a:ext cx="7924800" cy="4191000"/>
          </a:xfrm>
        </p:spPr>
        <p:txBody>
          <a:bodyPr>
            <a:normAutofit/>
          </a:bodyPr>
          <a:lstStyle/>
          <a:p>
            <a:r>
              <a:rPr lang="en-US" sz="3600" dirty="0" smtClean="0"/>
              <a:t>If </a:t>
            </a:r>
            <a:r>
              <a:rPr lang="en-US" sz="3600" dirty="0"/>
              <a:t>the text is primarily providing readers with facts and information, then we can conclude that the author’s main purpose in writing the text is to inform readers. If the text does not contain an abundance of what appears to be factual information, then go to the next question.</a:t>
            </a:r>
          </a:p>
          <a:p>
            <a:endParaRPr lang="en-US" sz="3200" dirty="0"/>
          </a:p>
        </p:txBody>
      </p:sp>
    </p:spTree>
    <p:extLst>
      <p:ext uri="{BB962C8B-B14F-4D97-AF65-F5344CB8AC3E}">
        <p14:creationId xmlns:p14="http://schemas.microsoft.com/office/powerpoint/2010/main" val="1702346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924800" cy="1143000"/>
          </a:xfrm>
        </p:spPr>
        <p:txBody>
          <a:bodyPr/>
          <a:lstStyle/>
          <a:p>
            <a:r>
              <a:rPr lang="en-US" sz="3200" b="1" dirty="0"/>
              <a:t>3. Is the text attempting to get the reader to do something</a:t>
            </a:r>
            <a:r>
              <a:rPr lang="en-US" sz="3200" b="1" dirty="0" smtClean="0"/>
              <a:t>?</a:t>
            </a:r>
            <a:endParaRPr lang="en-US" sz="3200" dirty="0"/>
          </a:p>
        </p:txBody>
      </p:sp>
      <p:sp>
        <p:nvSpPr>
          <p:cNvPr id="3" name="Content Placeholder 2"/>
          <p:cNvSpPr>
            <a:spLocks noGrp="1"/>
          </p:cNvSpPr>
          <p:nvPr>
            <p:ph sz="quarter" idx="13"/>
          </p:nvPr>
        </p:nvSpPr>
        <p:spPr>
          <a:xfrm>
            <a:off x="609600" y="1752600"/>
            <a:ext cx="7924800" cy="3962400"/>
          </a:xfrm>
        </p:spPr>
        <p:txBody>
          <a:bodyPr/>
          <a:lstStyle/>
          <a:p>
            <a:r>
              <a:rPr lang="en-US" sz="3600" dirty="0" smtClean="0"/>
              <a:t>If </a:t>
            </a:r>
            <a:r>
              <a:rPr lang="en-US" sz="3600" dirty="0"/>
              <a:t>the text contains many arguments and claims, or a call where the reader is urged to take action, then the author’s main purpose is to persuade. If the text does not appear to be persuasive, reanalyze the text and repeat the process.</a:t>
            </a:r>
          </a:p>
          <a:p>
            <a:endParaRPr lang="en-US" dirty="0"/>
          </a:p>
        </p:txBody>
      </p:sp>
    </p:spTree>
    <p:extLst>
      <p:ext uri="{BB962C8B-B14F-4D97-AF65-F5344CB8AC3E}">
        <p14:creationId xmlns:p14="http://schemas.microsoft.com/office/powerpoint/2010/main" val="380973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200" b="1" dirty="0" smtClean="0"/>
              <a:t/>
            </a:r>
            <a:br>
              <a:rPr lang="en-US" sz="3200" b="1" dirty="0" smtClean="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smtClean="0"/>
              <a:t>Author’s </a:t>
            </a:r>
            <a:r>
              <a:rPr lang="en-US" sz="3200" b="1" dirty="0"/>
              <a:t>Purpose: Three Reasons for </a:t>
            </a:r>
            <a:r>
              <a:rPr lang="en-US" sz="3200" b="1" dirty="0" smtClean="0"/>
              <a:t>Writing</a:t>
            </a:r>
            <a:endParaRPr lang="en-US" sz="3200" dirty="0"/>
          </a:p>
        </p:txBody>
      </p:sp>
      <p:sp>
        <p:nvSpPr>
          <p:cNvPr id="3" name="Content Placeholder 2"/>
          <p:cNvSpPr>
            <a:spLocks noGrp="1"/>
          </p:cNvSpPr>
          <p:nvPr>
            <p:ph sz="quarter" idx="13"/>
          </p:nvPr>
        </p:nvSpPr>
        <p:spPr/>
        <p:txBody>
          <a:bodyPr/>
          <a:lstStyle/>
          <a:p>
            <a:r>
              <a:rPr lang="en-US" sz="4000" dirty="0"/>
              <a:t>There are three main reasons or purposes for writing. Any text that you encounter (whether the menu for your favorite restaurant or Shakespeare’s </a:t>
            </a:r>
            <a:r>
              <a:rPr lang="en-US" sz="4000" u="sng" dirty="0"/>
              <a:t>Hamlet</a:t>
            </a:r>
            <a:r>
              <a:rPr lang="en-US" sz="4000" dirty="0"/>
              <a:t>) will serve one of the three following purposes:</a:t>
            </a:r>
          </a:p>
          <a:p>
            <a:endParaRPr lang="en-US" dirty="0"/>
          </a:p>
        </p:txBody>
      </p:sp>
      <p:sp>
        <p:nvSpPr>
          <p:cNvPr id="4" name="Rectangle 3"/>
          <p:cNvSpPr/>
          <p:nvPr/>
        </p:nvSpPr>
        <p:spPr>
          <a:xfrm>
            <a:off x="838200" y="2136339"/>
            <a:ext cx="7696200" cy="2585323"/>
          </a:xfrm>
          <a:prstGeom prst="rect">
            <a:avLst/>
          </a:prstGeom>
        </p:spPr>
        <p:txBody>
          <a:bodyPr wrap="square">
            <a:spAutoFit/>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937520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1. Writing to Entertain</a:t>
            </a:r>
            <a:r>
              <a:rPr lang="en-US" sz="3600" dirty="0"/>
              <a:t/>
            </a:r>
            <a:br>
              <a:rPr lang="en-US" sz="3600" dirty="0"/>
            </a:br>
            <a:endParaRPr lang="en-US" sz="3600" dirty="0"/>
          </a:p>
        </p:txBody>
      </p:sp>
      <p:sp>
        <p:nvSpPr>
          <p:cNvPr id="3" name="Content Placeholder 2"/>
          <p:cNvSpPr>
            <a:spLocks noGrp="1"/>
          </p:cNvSpPr>
          <p:nvPr>
            <p:ph sz="quarter" idx="13"/>
          </p:nvPr>
        </p:nvSpPr>
        <p:spPr/>
        <p:txBody>
          <a:bodyPr/>
          <a:lstStyle/>
          <a:p>
            <a:r>
              <a:rPr lang="en-US" sz="4000" dirty="0"/>
              <a:t>The primary purpose of texts that are written to entertain is to amuse readers. This does not mean that the text must be happy; the text could be a tragedy, but the main reason for writing the text is to amuse readers.</a:t>
            </a:r>
          </a:p>
          <a:p>
            <a:endParaRPr lang="en-US" dirty="0"/>
          </a:p>
        </p:txBody>
      </p:sp>
    </p:spTree>
    <p:extLst>
      <p:ext uri="{BB962C8B-B14F-4D97-AF65-F5344CB8AC3E}">
        <p14:creationId xmlns:p14="http://schemas.microsoft.com/office/powerpoint/2010/main" val="3296841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143000"/>
          </a:xfrm>
        </p:spPr>
        <p:txBody>
          <a:bodyPr/>
          <a:lstStyle/>
          <a:p>
            <a:r>
              <a:rPr lang="en-US" b="1" dirty="0"/>
              <a:t>Examples of Texts that Are Written to Entertain</a:t>
            </a:r>
            <a:r>
              <a:rPr lang="en-US" b="1" dirty="0" smtClean="0"/>
              <a:t>:</a:t>
            </a:r>
            <a:endParaRPr lang="en-US" dirty="0"/>
          </a:p>
        </p:txBody>
      </p:sp>
      <p:sp>
        <p:nvSpPr>
          <p:cNvPr id="3" name="Content Placeholder 2"/>
          <p:cNvSpPr>
            <a:spLocks noGrp="1"/>
          </p:cNvSpPr>
          <p:nvPr>
            <p:ph sz="quarter" idx="13"/>
          </p:nvPr>
        </p:nvSpPr>
        <p:spPr>
          <a:xfrm>
            <a:off x="609600" y="1371600"/>
            <a:ext cx="7924800" cy="4876800"/>
          </a:xfrm>
        </p:spPr>
        <p:txBody>
          <a:bodyPr>
            <a:noAutofit/>
          </a:bodyPr>
          <a:lstStyle/>
          <a:p>
            <a:pPr lvl="0"/>
            <a:r>
              <a:rPr lang="en-US" sz="3600" dirty="0" smtClean="0"/>
              <a:t>Stories	*Poems</a:t>
            </a:r>
            <a:r>
              <a:rPr lang="en-US" sz="3600" dirty="0"/>
              <a:t>	</a:t>
            </a:r>
            <a:r>
              <a:rPr lang="en-US" sz="3600" dirty="0" smtClean="0"/>
              <a:t>*Dramas</a:t>
            </a:r>
            <a:r>
              <a:rPr lang="en-US" sz="3600" dirty="0"/>
              <a:t>	</a:t>
            </a:r>
            <a:r>
              <a:rPr lang="en-US" sz="3600" dirty="0" smtClean="0"/>
              <a:t>*Songs</a:t>
            </a:r>
            <a:endParaRPr lang="en-US" sz="3600" dirty="0"/>
          </a:p>
          <a:p>
            <a:r>
              <a:rPr lang="en-US" sz="3000" dirty="0"/>
              <a:t>Of course, this is not to say that stories, poems, or plays cannot be informative. These texts may even express values and ideas that will persuade readers to view the world differently.  Nonetheless, if the text is not entertaining, readers are unlikely to find enlightenment or be moved by such a text.  Therefore, the primary purpose of any text, poem, play is to entertain readers.</a:t>
            </a:r>
          </a:p>
          <a:p>
            <a:endParaRPr lang="en-US" sz="2800" dirty="0"/>
          </a:p>
        </p:txBody>
      </p:sp>
    </p:spTree>
    <p:extLst>
      <p:ext uri="{BB962C8B-B14F-4D97-AF65-F5344CB8AC3E}">
        <p14:creationId xmlns:p14="http://schemas.microsoft.com/office/powerpoint/2010/main" val="441958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2. Writing to Inform</a:t>
            </a:r>
            <a:r>
              <a:rPr lang="en-US" sz="4000" dirty="0"/>
              <a:t/>
            </a:r>
            <a:br>
              <a:rPr lang="en-US" sz="4000" dirty="0"/>
            </a:br>
            <a:endParaRPr lang="en-US" sz="4000" dirty="0"/>
          </a:p>
        </p:txBody>
      </p:sp>
      <p:sp>
        <p:nvSpPr>
          <p:cNvPr id="3" name="Content Placeholder 2"/>
          <p:cNvSpPr>
            <a:spLocks noGrp="1"/>
          </p:cNvSpPr>
          <p:nvPr>
            <p:ph sz="quarter" idx="13"/>
          </p:nvPr>
        </p:nvSpPr>
        <p:spPr/>
        <p:txBody>
          <a:bodyPr/>
          <a:lstStyle/>
          <a:p>
            <a:r>
              <a:rPr lang="en-US" sz="3600" dirty="0"/>
              <a:t>The primary purpose of texts that are written to inform is to enlighten the reader or provide the reader with information about a topic.</a:t>
            </a:r>
          </a:p>
          <a:p>
            <a:endParaRPr lang="en-US" dirty="0"/>
          </a:p>
        </p:txBody>
      </p:sp>
    </p:spTree>
    <p:extLst>
      <p:ext uri="{BB962C8B-B14F-4D97-AF65-F5344CB8AC3E}">
        <p14:creationId xmlns:p14="http://schemas.microsoft.com/office/powerpoint/2010/main" val="3155224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057400"/>
            <a:ext cx="7924800" cy="3657600"/>
          </a:xfrm>
        </p:spPr>
        <p:txBody>
          <a:bodyPr>
            <a:normAutofit/>
          </a:bodyPr>
          <a:lstStyle/>
          <a:p>
            <a:pPr lvl="0"/>
            <a:r>
              <a:rPr lang="en-US" sz="4000" dirty="0" smtClean="0"/>
              <a:t>Expository </a:t>
            </a:r>
            <a:r>
              <a:rPr lang="en-US" sz="4000" dirty="0"/>
              <a:t>Essays or Articles</a:t>
            </a:r>
          </a:p>
          <a:p>
            <a:pPr lvl="0"/>
            <a:r>
              <a:rPr lang="en-US" sz="4000" dirty="0"/>
              <a:t>Instructions or Directions</a:t>
            </a:r>
          </a:p>
          <a:p>
            <a:pPr lvl="0"/>
            <a:r>
              <a:rPr lang="en-US" sz="4000" dirty="0"/>
              <a:t>Encyclopedias or Other Reference Texts</a:t>
            </a:r>
          </a:p>
          <a:p>
            <a:endParaRPr lang="en-US" sz="3200" dirty="0"/>
          </a:p>
        </p:txBody>
      </p:sp>
      <p:sp>
        <p:nvSpPr>
          <p:cNvPr id="2" name="Title 1"/>
          <p:cNvSpPr>
            <a:spLocks noGrp="1"/>
          </p:cNvSpPr>
          <p:nvPr>
            <p:ph type="title"/>
          </p:nvPr>
        </p:nvSpPr>
        <p:spPr>
          <a:xfrm>
            <a:off x="304800" y="274638"/>
            <a:ext cx="8610600" cy="1143000"/>
          </a:xfrm>
        </p:spPr>
        <p:txBody>
          <a:bodyPr/>
          <a:lstStyle/>
          <a:p>
            <a:r>
              <a:rPr lang="en-US" sz="3600" b="1" dirty="0"/>
              <a:t>Examples of Texts That Are Written to </a:t>
            </a:r>
            <a:r>
              <a:rPr lang="en-US" sz="3600" b="1" dirty="0" smtClean="0"/>
              <a:t>Inform</a:t>
            </a:r>
            <a:endParaRPr lang="en-US" sz="3600" dirty="0"/>
          </a:p>
        </p:txBody>
      </p:sp>
    </p:spTree>
    <p:extLst>
      <p:ext uri="{BB962C8B-B14F-4D97-AF65-F5344CB8AC3E}">
        <p14:creationId xmlns:p14="http://schemas.microsoft.com/office/powerpoint/2010/main" val="1869333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334962"/>
          </a:xfrm>
        </p:spPr>
        <p:txBody>
          <a:bodyPr/>
          <a:lstStyle/>
          <a:p>
            <a:endParaRPr lang="en-US" dirty="0"/>
          </a:p>
        </p:txBody>
      </p:sp>
      <p:sp>
        <p:nvSpPr>
          <p:cNvPr id="3" name="Content Placeholder 2"/>
          <p:cNvSpPr>
            <a:spLocks noGrp="1"/>
          </p:cNvSpPr>
          <p:nvPr>
            <p:ph sz="quarter" idx="13"/>
          </p:nvPr>
        </p:nvSpPr>
        <p:spPr>
          <a:xfrm>
            <a:off x="609600" y="914400"/>
            <a:ext cx="7924800" cy="4800600"/>
          </a:xfrm>
        </p:spPr>
        <p:txBody>
          <a:bodyPr>
            <a:normAutofit lnSpcReduction="10000"/>
          </a:bodyPr>
          <a:lstStyle/>
          <a:p>
            <a:r>
              <a:rPr lang="en-US" sz="3200" dirty="0"/>
              <a:t>Again, the lines separating these distinction may blur.  A text that is written to inform may entertain readers.  For example, many readers find reading the newspaper to be very entertaining, but the primary purpose of the majority of the text is to provide information.  From other reference texts, some readers may learn about ninjas, dinosaurs, or robots solely for enjoyment, but the author’s main purpose in writing such texts is to inform the reader.</a:t>
            </a:r>
          </a:p>
          <a:p>
            <a:endParaRPr lang="en-US" dirty="0"/>
          </a:p>
        </p:txBody>
      </p:sp>
    </p:spTree>
    <p:extLst>
      <p:ext uri="{BB962C8B-B14F-4D97-AF65-F5344CB8AC3E}">
        <p14:creationId xmlns:p14="http://schemas.microsoft.com/office/powerpoint/2010/main" val="1733594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3. Writing to Persuade</a:t>
            </a:r>
            <a:r>
              <a:rPr lang="en-US" sz="4000" dirty="0"/>
              <a:t/>
            </a:r>
            <a:br>
              <a:rPr lang="en-US" sz="4000" dirty="0"/>
            </a:br>
            <a:endParaRPr lang="en-US" sz="4000" dirty="0"/>
          </a:p>
        </p:txBody>
      </p:sp>
      <p:sp>
        <p:nvSpPr>
          <p:cNvPr id="3" name="Content Placeholder 2"/>
          <p:cNvSpPr>
            <a:spLocks noGrp="1"/>
          </p:cNvSpPr>
          <p:nvPr>
            <p:ph sz="quarter" idx="13"/>
          </p:nvPr>
        </p:nvSpPr>
        <p:spPr/>
        <p:txBody>
          <a:bodyPr/>
          <a:lstStyle/>
          <a:p>
            <a:r>
              <a:rPr lang="en-US" sz="4000" dirty="0"/>
              <a:t>In a text that is written to persuade, the author’s primary purpose is to compel readers to take action, convince them of an idea through argument, or to reaffirm their existing beliefs.</a:t>
            </a:r>
          </a:p>
          <a:p>
            <a:endParaRPr lang="en-US" dirty="0"/>
          </a:p>
        </p:txBody>
      </p:sp>
    </p:spTree>
    <p:extLst>
      <p:ext uri="{BB962C8B-B14F-4D97-AF65-F5344CB8AC3E}">
        <p14:creationId xmlns:p14="http://schemas.microsoft.com/office/powerpoint/2010/main" val="2015102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1143000"/>
          </a:xfrm>
        </p:spPr>
        <p:txBody>
          <a:bodyPr/>
          <a:lstStyle/>
          <a:p>
            <a:r>
              <a:rPr lang="en-US" sz="3600" b="1" dirty="0"/>
              <a:t>Examples of Texts That Are Written to </a:t>
            </a:r>
            <a:r>
              <a:rPr lang="en-US" sz="3600" b="1" dirty="0" smtClean="0"/>
              <a:t>Persuade</a:t>
            </a:r>
            <a:endParaRPr lang="en-US" sz="3600" dirty="0"/>
          </a:p>
        </p:txBody>
      </p:sp>
      <p:sp>
        <p:nvSpPr>
          <p:cNvPr id="3" name="Content Placeholder 2"/>
          <p:cNvSpPr>
            <a:spLocks noGrp="1"/>
          </p:cNvSpPr>
          <p:nvPr>
            <p:ph sz="quarter" idx="13"/>
          </p:nvPr>
        </p:nvSpPr>
        <p:spPr>
          <a:xfrm>
            <a:off x="228600" y="1447800"/>
            <a:ext cx="8534400" cy="4876800"/>
          </a:xfrm>
        </p:spPr>
        <p:txBody>
          <a:bodyPr/>
          <a:lstStyle/>
          <a:p>
            <a:pPr lvl="0"/>
            <a:r>
              <a:rPr lang="en-US" sz="3200" dirty="0" smtClean="0"/>
              <a:t>Advertisements</a:t>
            </a:r>
            <a:endParaRPr lang="en-US" sz="3200" dirty="0"/>
          </a:p>
          <a:p>
            <a:pPr lvl="0"/>
            <a:r>
              <a:rPr lang="en-US" sz="3200" dirty="0"/>
              <a:t>Campaign Speeches</a:t>
            </a:r>
          </a:p>
          <a:p>
            <a:pPr lvl="0"/>
            <a:r>
              <a:rPr lang="en-US" sz="3200" dirty="0"/>
              <a:t>Persuasive Letters or Notes</a:t>
            </a:r>
          </a:p>
          <a:p>
            <a:endParaRPr lang="en-US" dirty="0"/>
          </a:p>
        </p:txBody>
      </p:sp>
    </p:spTree>
    <p:extLst>
      <p:ext uri="{BB962C8B-B14F-4D97-AF65-F5344CB8AC3E}">
        <p14:creationId xmlns:p14="http://schemas.microsoft.com/office/powerpoint/2010/main" val="3312826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47</TotalTime>
  <Words>531</Words>
  <Application>Microsoft Office PowerPoint</Application>
  <PresentationFormat>On-screen Show (4:3)</PresentationFormat>
  <Paragraphs>38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Horizon</vt:lpstr>
      <vt:lpstr>The concept of author’s purpose is a notion that is often discussed in classrooms, and identifying the author’s purpose is a skill that is frequently evaluated on state reading tests.  Fortunately, this topic is as easy to teach as it is to learn. </vt:lpstr>
      <vt:lpstr>      Author’s Purpose: Three Reasons for Writing</vt:lpstr>
      <vt:lpstr>1. Writing to Entertain </vt:lpstr>
      <vt:lpstr>Examples of Texts that Are Written to Entertain:</vt:lpstr>
      <vt:lpstr>2. Writing to Inform </vt:lpstr>
      <vt:lpstr>Examples of Texts That Are Written to Inform</vt:lpstr>
      <vt:lpstr>PowerPoint Presentation</vt:lpstr>
      <vt:lpstr>3. Writing to Persuade </vt:lpstr>
      <vt:lpstr>Examples of Texts That Are Written to Persuade</vt:lpstr>
      <vt:lpstr>PowerPoint Presentation</vt:lpstr>
      <vt:lpstr>Identifying the Author’s Purpose </vt:lpstr>
      <vt:lpstr>1. Is the text a poem, play, or story? </vt:lpstr>
      <vt:lpstr>2. Does the text provide a lot of facts and information?</vt:lpstr>
      <vt:lpstr>3. Is the text attempting to get the reader to do something?</vt:lpstr>
    </vt:vector>
  </TitlesOfParts>
  <Company>WCS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Author’s Purpose</dc:title>
  <dc:creator>Windows User</dc:creator>
  <cp:lastModifiedBy>Windows User</cp:lastModifiedBy>
  <cp:revision>11</cp:revision>
  <dcterms:created xsi:type="dcterms:W3CDTF">2014-10-29T13:44:38Z</dcterms:created>
  <dcterms:modified xsi:type="dcterms:W3CDTF">2014-10-30T12:14:27Z</dcterms:modified>
</cp:coreProperties>
</file>