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0385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914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172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41705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4213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586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715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761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56253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631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43317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2/24/2015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00731945"/>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1" y="3408218"/>
            <a:ext cx="9362209" cy="1059873"/>
          </a:xfrm>
        </p:spPr>
        <p:txBody>
          <a:bodyPr>
            <a:noAutofit/>
          </a:bodyPr>
          <a:lstStyle/>
          <a:p>
            <a:pPr algn="ctr"/>
            <a:r>
              <a:rPr lang="en-US" b="1" dirty="0" smtClean="0">
                <a:solidFill>
                  <a:srgbClr val="00B0F0"/>
                </a:solidFill>
              </a:rPr>
              <a:t>Description and Definition</a:t>
            </a:r>
            <a:br>
              <a:rPr lang="en-US" b="1" dirty="0" smtClean="0">
                <a:solidFill>
                  <a:srgbClr val="00B0F0"/>
                </a:solidFill>
              </a:rPr>
            </a:br>
            <a:endParaRPr lang="en-US" b="1" dirty="0">
              <a:solidFill>
                <a:srgbClr val="00B0F0"/>
              </a:solidFill>
            </a:endParaRPr>
          </a:p>
        </p:txBody>
      </p:sp>
      <p:sp>
        <p:nvSpPr>
          <p:cNvPr id="3" name="Subtitle 2"/>
          <p:cNvSpPr>
            <a:spLocks noGrp="1"/>
          </p:cNvSpPr>
          <p:nvPr>
            <p:ph type="subTitle" idx="1"/>
          </p:nvPr>
        </p:nvSpPr>
        <p:spPr>
          <a:xfrm>
            <a:off x="997527" y="3740728"/>
            <a:ext cx="10059717" cy="727363"/>
          </a:xfrm>
        </p:spPr>
        <p:txBody>
          <a:bodyPr>
            <a:noAutofit/>
          </a:bodyPr>
          <a:lstStyle/>
          <a:p>
            <a:pPr algn="ctr"/>
            <a:r>
              <a:rPr lang="en-US" sz="3200" b="1" dirty="0" smtClean="0"/>
              <a:t>Models for Writers - Chapters 15 &amp; 17</a:t>
            </a:r>
            <a:endParaRPr lang="en-US" sz="3200" b="1" dirty="0"/>
          </a:p>
        </p:txBody>
      </p:sp>
    </p:spTree>
    <p:extLst>
      <p:ext uri="{BB962C8B-B14F-4D97-AF65-F5344CB8AC3E}">
        <p14:creationId xmlns:p14="http://schemas.microsoft.com/office/powerpoint/2010/main" val="33546481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245" y="259773"/>
            <a:ext cx="11378046" cy="6203372"/>
          </a:xfrm>
        </p:spPr>
        <p:txBody>
          <a:bodyPr/>
          <a:lstStyle/>
          <a:p>
            <a:pPr marL="0" indent="0">
              <a:buNone/>
            </a:pPr>
            <a:r>
              <a:rPr lang="en-US" dirty="0" smtClean="0"/>
              <a:t>     </a:t>
            </a:r>
            <a:r>
              <a:rPr lang="en-US" b="1" dirty="0" smtClean="0">
                <a:solidFill>
                  <a:srgbClr val="FFFF00"/>
                </a:solidFill>
              </a:rPr>
              <a:t>Freedom</a:t>
            </a:r>
            <a:r>
              <a:rPr lang="en-US" dirty="0" smtClean="0">
                <a:solidFill>
                  <a:srgbClr val="FFFF00"/>
                </a:solidFill>
              </a:rPr>
              <a:t> </a:t>
            </a:r>
            <a:r>
              <a:rPr lang="en-US" b="1" dirty="0">
                <a:solidFill>
                  <a:srgbClr val="FFFF00"/>
                </a:solidFill>
              </a:rPr>
              <a:t>is a popular word</a:t>
            </a:r>
            <a:r>
              <a:rPr lang="en-US" dirty="0"/>
              <a:t>. Individuals talk about how they feel free with one person and not with another, or how their bosses encourage or discourage </a:t>
            </a:r>
            <a:r>
              <a:rPr lang="en-US" b="1" dirty="0">
                <a:solidFill>
                  <a:srgbClr val="FFFF00"/>
                </a:solidFill>
              </a:rPr>
              <a:t>freedom</a:t>
            </a:r>
            <a:r>
              <a:rPr lang="en-US" dirty="0">
                <a:solidFill>
                  <a:srgbClr val="FFFF00"/>
                </a:solidFill>
              </a:rPr>
              <a:t> </a:t>
            </a:r>
            <a:r>
              <a:rPr lang="en-US" dirty="0"/>
              <a:t>on the job. We hear about civil wars and revolutions being fought for greater </a:t>
            </a:r>
            <a:r>
              <a:rPr lang="en-US" b="1" dirty="0">
                <a:solidFill>
                  <a:srgbClr val="FFFF00"/>
                </a:solidFill>
              </a:rPr>
              <a:t>freedom</a:t>
            </a:r>
            <a:r>
              <a:rPr lang="en-US" dirty="0"/>
              <a:t>, with both sides righteously making the claim. The feeling of </a:t>
            </a:r>
            <a:r>
              <a:rPr lang="en-US" b="1" dirty="0">
                <a:solidFill>
                  <a:srgbClr val="FFFF00"/>
                </a:solidFill>
              </a:rPr>
              <a:t>freedom</a:t>
            </a:r>
            <a:r>
              <a:rPr lang="en-US" dirty="0">
                <a:solidFill>
                  <a:srgbClr val="FFFF00"/>
                </a:solidFill>
              </a:rPr>
              <a:t> </a:t>
            </a:r>
            <a:r>
              <a:rPr lang="en-US" dirty="0"/>
              <a:t>is so important that people say they’re ready to die for it, and supposedly have.</a:t>
            </a:r>
          </a:p>
          <a:p>
            <a:pPr marL="0" indent="0">
              <a:buNone/>
            </a:pPr>
            <a:r>
              <a:rPr lang="en-US" dirty="0"/>
              <a:t> </a:t>
            </a:r>
            <a:r>
              <a:rPr lang="en-US" dirty="0" smtClean="0"/>
              <a:t>    Still</a:t>
            </a:r>
            <a:r>
              <a:rPr lang="en-US" dirty="0"/>
              <a:t>, most people have trouble coming up with a precise definition of </a:t>
            </a:r>
            <a:r>
              <a:rPr lang="en-US" b="1" dirty="0">
                <a:solidFill>
                  <a:srgbClr val="FFFF00"/>
                </a:solidFill>
              </a:rPr>
              <a:t>freedom</a:t>
            </a:r>
            <a:r>
              <a:rPr lang="en-US" dirty="0"/>
              <a:t>. They give answers describing specific situations—“</a:t>
            </a:r>
            <a:r>
              <a:rPr lang="en-US" b="1" dirty="0">
                <a:solidFill>
                  <a:srgbClr val="FFFF00"/>
                </a:solidFill>
              </a:rPr>
              <a:t>Freedom</a:t>
            </a:r>
            <a:r>
              <a:rPr lang="en-US" dirty="0"/>
              <a:t> means doing what I want to do, not what the Government wants me to do,” or “</a:t>
            </a:r>
            <a:r>
              <a:rPr lang="en-US" b="1" dirty="0">
                <a:solidFill>
                  <a:srgbClr val="FFFF00"/>
                </a:solidFill>
              </a:rPr>
              <a:t>Freedom</a:t>
            </a:r>
            <a:r>
              <a:rPr lang="en-US" dirty="0">
                <a:solidFill>
                  <a:srgbClr val="FFFF00"/>
                </a:solidFill>
              </a:rPr>
              <a:t> </a:t>
            </a:r>
            <a:r>
              <a:rPr lang="en-US" dirty="0"/>
              <a:t>means not having my mother tell me when to come home from a party”—rather than a general definition covering many situations. The idea they seem to be expressing is that </a:t>
            </a:r>
            <a:r>
              <a:rPr lang="en-US" b="1" dirty="0">
                <a:solidFill>
                  <a:srgbClr val="FFFF00"/>
                </a:solidFill>
              </a:rPr>
              <a:t>freedom</a:t>
            </a:r>
            <a:r>
              <a:rPr lang="en-US" dirty="0">
                <a:solidFill>
                  <a:srgbClr val="FFFF00"/>
                </a:solidFill>
              </a:rPr>
              <a:t> </a:t>
            </a:r>
            <a:r>
              <a:rPr lang="en-US" dirty="0"/>
              <a:t>is associated with making decisions, and that other people sometimes limit the number of alternatives from which they can select</a:t>
            </a:r>
          </a:p>
          <a:p>
            <a:endParaRPr lang="en-US" dirty="0"/>
          </a:p>
        </p:txBody>
      </p:sp>
    </p:spTree>
    <p:extLst>
      <p:ext uri="{BB962C8B-B14F-4D97-AF65-F5344CB8AC3E}">
        <p14:creationId xmlns:p14="http://schemas.microsoft.com/office/powerpoint/2010/main" val="27783997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682" y="197427"/>
            <a:ext cx="10990118" cy="1028701"/>
          </a:xfrm>
        </p:spPr>
        <p:txBody>
          <a:bodyPr/>
          <a:lstStyle/>
          <a:p>
            <a:r>
              <a:rPr lang="en-US" b="1" dirty="0" smtClean="0">
                <a:solidFill>
                  <a:srgbClr val="00B0F0"/>
                </a:solidFill>
              </a:rPr>
              <a:t>Now it’s your turn to try </a:t>
            </a:r>
            <a:r>
              <a:rPr lang="en-US" b="1" dirty="0" smtClean="0">
                <a:solidFill>
                  <a:srgbClr val="FFFF00"/>
                </a:solidFill>
                <a:sym typeface="Wingdings" panose="05000000000000000000" pitchFamily="2" charset="2"/>
              </a:rPr>
              <a:t></a:t>
            </a:r>
            <a:endParaRPr lang="en-US" b="1" dirty="0">
              <a:solidFill>
                <a:srgbClr val="FFFF00"/>
              </a:solidFill>
            </a:endParaRPr>
          </a:p>
        </p:txBody>
      </p:sp>
      <p:sp>
        <p:nvSpPr>
          <p:cNvPr id="3" name="Content Placeholder 2"/>
          <p:cNvSpPr>
            <a:spLocks noGrp="1"/>
          </p:cNvSpPr>
          <p:nvPr>
            <p:ph idx="1"/>
          </p:nvPr>
        </p:nvSpPr>
        <p:spPr>
          <a:xfrm>
            <a:off x="363682" y="1226128"/>
            <a:ext cx="11430000" cy="4950835"/>
          </a:xfrm>
        </p:spPr>
        <p:txBody>
          <a:bodyPr>
            <a:normAutofit fontScale="92500" lnSpcReduction="10000"/>
          </a:bodyPr>
          <a:lstStyle/>
          <a:p>
            <a:pPr marL="0" indent="0">
              <a:buNone/>
            </a:pPr>
            <a:r>
              <a:rPr lang="en-US" sz="3000" dirty="0" smtClean="0"/>
              <a:t>Read and annotate “What Happiness Is” by Eduardo Porter</a:t>
            </a:r>
          </a:p>
          <a:p>
            <a:pPr marL="0" indent="0">
              <a:buNone/>
            </a:pPr>
            <a:r>
              <a:rPr lang="en-US" sz="3000" dirty="0" smtClean="0"/>
              <a:t>Class will then discuss and respond to “thinking critically” questions</a:t>
            </a:r>
          </a:p>
          <a:p>
            <a:pPr marL="0" indent="0">
              <a:buNone/>
            </a:pPr>
            <a:r>
              <a:rPr lang="en-US" sz="3000" dirty="0" smtClean="0"/>
              <a:t>After class discussion, it will be your turn to write a definition essay</a:t>
            </a:r>
          </a:p>
          <a:p>
            <a:pPr marL="0" indent="0">
              <a:buNone/>
            </a:pPr>
            <a:endParaRPr lang="en-US" sz="3000" dirty="0"/>
          </a:p>
          <a:p>
            <a:pPr marL="0" indent="0">
              <a:buNone/>
            </a:pPr>
            <a:r>
              <a:rPr lang="en-US" sz="3000" b="1" dirty="0" smtClean="0">
                <a:solidFill>
                  <a:srgbClr val="00B0F0"/>
                </a:solidFill>
              </a:rPr>
              <a:t>WRITING PROMPT:  Define </a:t>
            </a:r>
            <a:r>
              <a:rPr lang="en-US" sz="3000" b="1" smtClean="0">
                <a:solidFill>
                  <a:srgbClr val="00B0F0"/>
                </a:solidFill>
              </a:rPr>
              <a:t>a </a:t>
            </a:r>
            <a:r>
              <a:rPr lang="en-US" sz="3000" b="1" smtClean="0">
                <a:solidFill>
                  <a:srgbClr val="00B0F0"/>
                </a:solidFill>
              </a:rPr>
              <a:t>word!!!</a:t>
            </a:r>
            <a:endParaRPr lang="en-US" sz="3000" b="1" dirty="0" smtClean="0">
              <a:solidFill>
                <a:srgbClr val="00B0F0"/>
              </a:solidFill>
            </a:endParaRPr>
          </a:p>
          <a:p>
            <a:pPr marL="0" indent="0">
              <a:buNone/>
            </a:pPr>
            <a:r>
              <a:rPr lang="en-US" sz="3000" dirty="0" smtClean="0"/>
              <a:t>You are responding to this prompt by formulating your own claim as to what you believe your selected word to mean and how you could argue its definition.  </a:t>
            </a:r>
          </a:p>
          <a:p>
            <a:pPr marL="0" indent="0">
              <a:buNone/>
            </a:pPr>
            <a:endParaRPr lang="en-US" sz="3000" dirty="0" smtClean="0">
              <a:solidFill>
                <a:srgbClr val="FF0000"/>
              </a:solidFill>
            </a:endParaRPr>
          </a:p>
          <a:p>
            <a:pPr marL="0" indent="0">
              <a:buNone/>
            </a:pPr>
            <a:r>
              <a:rPr lang="en-US" sz="3000" dirty="0" smtClean="0">
                <a:solidFill>
                  <a:srgbClr val="FFC000"/>
                </a:solidFill>
              </a:rPr>
              <a:t>Use the FREEDOM definition example in </a:t>
            </a:r>
            <a:r>
              <a:rPr lang="en-US" sz="3000" i="1" dirty="0" smtClean="0">
                <a:solidFill>
                  <a:srgbClr val="FFC000"/>
                </a:solidFill>
              </a:rPr>
              <a:t>Models for Writers </a:t>
            </a:r>
            <a:r>
              <a:rPr lang="en-US" sz="3000" dirty="0" smtClean="0">
                <a:solidFill>
                  <a:srgbClr val="FFC000"/>
                </a:solidFill>
              </a:rPr>
              <a:t>on pages 445-446 to help guide your writing</a:t>
            </a:r>
          </a:p>
        </p:txBody>
      </p:sp>
    </p:spTree>
    <p:extLst>
      <p:ext uri="{BB962C8B-B14F-4D97-AF65-F5344CB8AC3E}">
        <p14:creationId xmlns:p14="http://schemas.microsoft.com/office/powerpoint/2010/main" val="14239306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sndAc>
          <p:stSnd>
            <p:snd r:embed="rId3" name="drumroll.wav"/>
          </p:stSnd>
        </p:sndAc>
      </p:transition>
    </mc:Choice>
    <mc:Fallback>
      <p:transition spd="slow">
        <p:fade/>
        <p:sndAc>
          <p:stSnd>
            <p:snd r:embed="rId2"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455" y="810490"/>
            <a:ext cx="10120745" cy="976745"/>
          </a:xfrm>
        </p:spPr>
        <p:txBody>
          <a:bodyPr>
            <a:normAutofit/>
          </a:bodyPr>
          <a:lstStyle/>
          <a:p>
            <a:r>
              <a:rPr lang="en-US" sz="6000" b="1" dirty="0" smtClean="0">
                <a:solidFill>
                  <a:srgbClr val="00B0F0"/>
                </a:solidFill>
              </a:rPr>
              <a:t>Description</a:t>
            </a:r>
            <a:endParaRPr lang="en-US" sz="6000" b="1" dirty="0">
              <a:solidFill>
                <a:srgbClr val="00B0F0"/>
              </a:solidFill>
            </a:endParaRPr>
          </a:p>
        </p:txBody>
      </p:sp>
      <p:sp>
        <p:nvSpPr>
          <p:cNvPr id="3" name="Content Placeholder 2"/>
          <p:cNvSpPr>
            <a:spLocks noGrp="1"/>
          </p:cNvSpPr>
          <p:nvPr>
            <p:ph idx="1"/>
          </p:nvPr>
        </p:nvSpPr>
        <p:spPr>
          <a:xfrm>
            <a:off x="623455" y="2078182"/>
            <a:ext cx="10661071" cy="4231178"/>
          </a:xfrm>
        </p:spPr>
        <p:txBody>
          <a:bodyPr>
            <a:normAutofit/>
          </a:bodyPr>
          <a:lstStyle/>
          <a:p>
            <a:r>
              <a:rPr lang="en-US" sz="4800" dirty="0" smtClean="0"/>
              <a:t>To describe is to create a verbal picture.  </a:t>
            </a:r>
          </a:p>
          <a:p>
            <a:r>
              <a:rPr lang="en-US" sz="4800" dirty="0" smtClean="0"/>
              <a:t>A person, a place, a thing – even an idea or state of mind – can be made vividly concrete through description.</a:t>
            </a:r>
          </a:p>
        </p:txBody>
      </p:sp>
    </p:spTree>
    <p:extLst>
      <p:ext uri="{BB962C8B-B14F-4D97-AF65-F5344CB8AC3E}">
        <p14:creationId xmlns:p14="http://schemas.microsoft.com/office/powerpoint/2010/main" val="25712513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00B0F0"/>
                </a:solidFill>
              </a:rPr>
              <a:t>Dominant impression</a:t>
            </a:r>
            <a:endParaRPr lang="en-US" sz="6000" b="1" dirty="0"/>
          </a:p>
        </p:txBody>
      </p:sp>
      <p:sp>
        <p:nvSpPr>
          <p:cNvPr id="3" name="Content Placeholder 2"/>
          <p:cNvSpPr>
            <a:spLocks noGrp="1"/>
          </p:cNvSpPr>
          <p:nvPr>
            <p:ph idx="1"/>
          </p:nvPr>
        </p:nvSpPr>
        <p:spPr/>
        <p:txBody>
          <a:bodyPr/>
          <a:lstStyle/>
          <a:p>
            <a:pPr marL="228600" lvl="1">
              <a:spcBef>
                <a:spcPts val="1000"/>
              </a:spcBef>
            </a:pPr>
            <a:r>
              <a:rPr lang="en-US" sz="6000" dirty="0"/>
              <a:t>T</a:t>
            </a:r>
            <a:r>
              <a:rPr lang="en-US" sz="6000" dirty="0" smtClean="0"/>
              <a:t>he </a:t>
            </a:r>
            <a:r>
              <a:rPr lang="en-US" sz="6000" dirty="0"/>
              <a:t>single quality, mood, or atmosphere the writer wishes to emphasize</a:t>
            </a:r>
          </a:p>
          <a:p>
            <a:endParaRPr lang="en-US" dirty="0"/>
          </a:p>
        </p:txBody>
      </p:sp>
    </p:spTree>
    <p:extLst>
      <p:ext uri="{BB962C8B-B14F-4D97-AF65-F5344CB8AC3E}">
        <p14:creationId xmlns:p14="http://schemas.microsoft.com/office/powerpoint/2010/main" val="3824603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238991"/>
            <a:ext cx="9720072" cy="945573"/>
          </a:xfrm>
        </p:spPr>
        <p:txBody>
          <a:bodyPr>
            <a:normAutofit/>
          </a:bodyPr>
          <a:lstStyle/>
          <a:p>
            <a:r>
              <a:rPr lang="en-US" sz="6000" b="1" dirty="0" smtClean="0">
                <a:solidFill>
                  <a:srgbClr val="00B0F0"/>
                </a:solidFill>
              </a:rPr>
              <a:t>Descriptive paragraph</a:t>
            </a:r>
            <a:endParaRPr lang="en-US" sz="6000" b="1" dirty="0">
              <a:solidFill>
                <a:srgbClr val="00B0F0"/>
              </a:solidFill>
            </a:endParaRPr>
          </a:p>
        </p:txBody>
      </p:sp>
      <p:sp>
        <p:nvSpPr>
          <p:cNvPr id="3" name="Content Placeholder 2"/>
          <p:cNvSpPr>
            <a:spLocks noGrp="1"/>
          </p:cNvSpPr>
          <p:nvPr>
            <p:ph idx="1"/>
          </p:nvPr>
        </p:nvSpPr>
        <p:spPr>
          <a:xfrm>
            <a:off x="415636" y="1184565"/>
            <a:ext cx="11513127" cy="5239096"/>
          </a:xfrm>
        </p:spPr>
        <p:txBody>
          <a:bodyPr>
            <a:normAutofit/>
          </a:bodyPr>
          <a:lstStyle/>
          <a:p>
            <a:pPr marL="0" indent="0">
              <a:buNone/>
            </a:pPr>
            <a:r>
              <a:rPr lang="en-US" sz="3200" dirty="0" smtClean="0"/>
              <a:t>     </a:t>
            </a:r>
            <a:r>
              <a:rPr lang="en-US" sz="3600" dirty="0" smtClean="0"/>
              <a:t>For this particular Thursday game against Stanford, Fleming wears white gloves, a maroon sport coat with brass buttons, and gray slacks.  Shiny silver-framed bifocals match the whistle pressed between the lips on his slightly wrinkled face, and he wears freshly polished black shoes so glossy that they reflect the grass he stands on.  He is not fat, but his coat neatly conceals a small, round pot belly.</a:t>
            </a:r>
          </a:p>
          <a:p>
            <a:pPr marL="0" indent="0">
              <a:buNone/>
            </a:pPr>
            <a:endParaRPr lang="en-US" sz="3200" dirty="0" smtClean="0"/>
          </a:p>
          <a:p>
            <a:pPr marL="0" indent="0">
              <a:buNone/>
            </a:pPr>
            <a:r>
              <a:rPr lang="en-US" sz="3200" dirty="0" smtClean="0"/>
              <a:t>The author creates a </a:t>
            </a:r>
            <a:r>
              <a:rPr lang="en-US" sz="3200" dirty="0" smtClean="0">
                <a:solidFill>
                  <a:srgbClr val="00B0F0"/>
                </a:solidFill>
              </a:rPr>
              <a:t>dominant impression </a:t>
            </a:r>
            <a:r>
              <a:rPr lang="en-US" sz="3200" dirty="0" smtClean="0"/>
              <a:t>of a neat, polished, kindly man.</a:t>
            </a:r>
          </a:p>
        </p:txBody>
      </p:sp>
    </p:spTree>
    <p:extLst>
      <p:ext uri="{BB962C8B-B14F-4D97-AF65-F5344CB8AC3E}">
        <p14:creationId xmlns:p14="http://schemas.microsoft.com/office/powerpoint/2010/main" val="16660194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365125"/>
            <a:ext cx="11062855" cy="1325563"/>
          </a:xfrm>
        </p:spPr>
        <p:txBody>
          <a:bodyPr>
            <a:noAutofit/>
          </a:bodyPr>
          <a:lstStyle/>
          <a:p>
            <a:r>
              <a:rPr lang="en-US" sz="6000" b="1" dirty="0">
                <a:solidFill>
                  <a:srgbClr val="00B0F0"/>
                </a:solidFill>
              </a:rPr>
              <a:t/>
            </a:r>
            <a:br>
              <a:rPr lang="en-US" sz="6000" b="1" dirty="0">
                <a:solidFill>
                  <a:srgbClr val="00B0F0"/>
                </a:solidFill>
              </a:rPr>
            </a:br>
            <a:r>
              <a:rPr lang="en-US" sz="6000" b="1" dirty="0" smtClean="0">
                <a:solidFill>
                  <a:srgbClr val="00B0F0"/>
                </a:solidFill>
              </a:rPr>
              <a:t>Definition</a:t>
            </a:r>
            <a:br>
              <a:rPr lang="en-US" sz="6000" b="1" dirty="0" smtClean="0">
                <a:solidFill>
                  <a:srgbClr val="00B0F0"/>
                </a:solidFill>
              </a:rPr>
            </a:br>
            <a:endParaRPr lang="en-US" sz="6000" b="1" dirty="0">
              <a:solidFill>
                <a:srgbClr val="00B0F0"/>
              </a:solidFill>
            </a:endParaRPr>
          </a:p>
        </p:txBody>
      </p:sp>
      <p:sp>
        <p:nvSpPr>
          <p:cNvPr id="3" name="Content Placeholder 2"/>
          <p:cNvSpPr>
            <a:spLocks noGrp="1"/>
          </p:cNvSpPr>
          <p:nvPr>
            <p:ph idx="1"/>
          </p:nvPr>
        </p:nvSpPr>
        <p:spPr>
          <a:xfrm>
            <a:off x="72736" y="1828800"/>
            <a:ext cx="11752119" cy="4480560"/>
          </a:xfrm>
        </p:spPr>
        <p:txBody>
          <a:bodyPr>
            <a:normAutofit/>
          </a:bodyPr>
          <a:lstStyle/>
          <a:p>
            <a:r>
              <a:rPr lang="en-US" sz="4400" dirty="0" smtClean="0"/>
              <a:t>Definition allows you to communicate precisely what you want to say.  </a:t>
            </a:r>
          </a:p>
          <a:p>
            <a:pPr marL="0" indent="0">
              <a:buNone/>
            </a:pPr>
            <a:r>
              <a:rPr lang="en-US" sz="4400" b="1" dirty="0" smtClean="0">
                <a:solidFill>
                  <a:srgbClr val="00B0F0"/>
                </a:solidFill>
              </a:rPr>
              <a:t>There are 3 basic ways to define a word</a:t>
            </a:r>
          </a:p>
          <a:p>
            <a:pPr marL="457200" lvl="1" indent="0">
              <a:buNone/>
            </a:pPr>
            <a:r>
              <a:rPr lang="en-US" sz="4400" dirty="0" smtClean="0"/>
              <a:t>1.  </a:t>
            </a:r>
            <a:r>
              <a:rPr lang="en-US" sz="4400" dirty="0"/>
              <a:t>S</a:t>
            </a:r>
            <a:r>
              <a:rPr lang="en-US" sz="4400" dirty="0" smtClean="0"/>
              <a:t>ynonym </a:t>
            </a:r>
          </a:p>
          <a:p>
            <a:pPr marL="457200" lvl="1" indent="0">
              <a:buNone/>
            </a:pPr>
            <a:r>
              <a:rPr lang="en-US" sz="4400" dirty="0" smtClean="0"/>
              <a:t>2.  </a:t>
            </a:r>
            <a:r>
              <a:rPr lang="en-US" sz="4400" dirty="0"/>
              <a:t>F</a:t>
            </a:r>
            <a:r>
              <a:rPr lang="en-US" sz="4400" dirty="0" smtClean="0"/>
              <a:t>ormal definition</a:t>
            </a:r>
          </a:p>
          <a:p>
            <a:pPr marL="457200" lvl="1" indent="0">
              <a:buNone/>
            </a:pPr>
            <a:r>
              <a:rPr lang="en-US" sz="4400" dirty="0" smtClean="0"/>
              <a:t>3.  Extended definition</a:t>
            </a:r>
          </a:p>
        </p:txBody>
      </p:sp>
    </p:spTree>
    <p:extLst>
      <p:ext uri="{BB962C8B-B14F-4D97-AF65-F5344CB8AC3E}">
        <p14:creationId xmlns:p14="http://schemas.microsoft.com/office/powerpoint/2010/main" val="2853134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64" y="274637"/>
            <a:ext cx="10515600" cy="1325563"/>
          </a:xfrm>
        </p:spPr>
        <p:txBody>
          <a:bodyPr>
            <a:normAutofit/>
          </a:bodyPr>
          <a:lstStyle/>
          <a:p>
            <a:r>
              <a:rPr lang="en-US" sz="6000" b="1" dirty="0" smtClean="0">
                <a:solidFill>
                  <a:srgbClr val="00B0F0"/>
                </a:solidFill>
              </a:rPr>
              <a:t>Synonym method</a:t>
            </a:r>
            <a:endParaRPr lang="en-US" sz="6000" b="1" dirty="0">
              <a:solidFill>
                <a:srgbClr val="00B0F0"/>
              </a:solidFill>
            </a:endParaRPr>
          </a:p>
        </p:txBody>
      </p:sp>
      <p:sp>
        <p:nvSpPr>
          <p:cNvPr id="3" name="Content Placeholder 2"/>
          <p:cNvSpPr>
            <a:spLocks noGrp="1"/>
          </p:cNvSpPr>
          <p:nvPr>
            <p:ph idx="1"/>
          </p:nvPr>
        </p:nvSpPr>
        <p:spPr>
          <a:xfrm>
            <a:off x="384464" y="1600200"/>
            <a:ext cx="10359737" cy="4709160"/>
          </a:xfrm>
        </p:spPr>
        <p:txBody>
          <a:bodyPr>
            <a:normAutofit/>
          </a:bodyPr>
          <a:lstStyle/>
          <a:p>
            <a:pPr marL="0" lvl="1" indent="0">
              <a:spcBef>
                <a:spcPts val="1200"/>
              </a:spcBef>
              <a:spcAft>
                <a:spcPts val="200"/>
              </a:spcAft>
              <a:buSzPct val="100000"/>
              <a:buNone/>
            </a:pPr>
            <a:r>
              <a:rPr lang="en-US" sz="4800" dirty="0"/>
              <a:t>G</a:t>
            </a:r>
            <a:r>
              <a:rPr lang="en-US" sz="4800" dirty="0" smtClean="0"/>
              <a:t>ive </a:t>
            </a:r>
            <a:r>
              <a:rPr lang="en-US" sz="4800" dirty="0"/>
              <a:t>a word that has nearly the same meaning as the word you wish to define</a:t>
            </a:r>
          </a:p>
          <a:p>
            <a:pPr marL="91440" lvl="3" indent="-91440">
              <a:spcBef>
                <a:spcPts val="1200"/>
              </a:spcBef>
              <a:spcAft>
                <a:spcPts val="200"/>
              </a:spcAft>
              <a:buSzPct val="100000"/>
              <a:buFont typeface="Tw Cen MT" panose="020B0602020104020603" pitchFamily="34" charset="0"/>
              <a:buChar char=" "/>
            </a:pPr>
            <a:r>
              <a:rPr lang="en-US" sz="4800" dirty="0">
                <a:solidFill>
                  <a:srgbClr val="00B0F0"/>
                </a:solidFill>
              </a:rPr>
              <a:t>Examples</a:t>
            </a:r>
            <a:r>
              <a:rPr lang="en-US" sz="4800" dirty="0"/>
              <a:t>:    -face </a:t>
            </a:r>
            <a:r>
              <a:rPr lang="en-US" sz="4800" dirty="0">
                <a:solidFill>
                  <a:srgbClr val="00B0F0"/>
                </a:solidFill>
              </a:rPr>
              <a:t>for</a:t>
            </a:r>
            <a:r>
              <a:rPr lang="en-US" sz="4800" dirty="0"/>
              <a:t> countenance         </a:t>
            </a:r>
            <a:r>
              <a:rPr lang="en-US" sz="4800" dirty="0" smtClean="0"/>
              <a:t>     			   -nervousness </a:t>
            </a:r>
            <a:r>
              <a:rPr lang="en-US" sz="4800" dirty="0">
                <a:solidFill>
                  <a:srgbClr val="00B0F0"/>
                </a:solidFill>
              </a:rPr>
              <a:t>for</a:t>
            </a:r>
            <a:r>
              <a:rPr lang="en-US" sz="4800" dirty="0"/>
              <a:t> anxiety</a:t>
            </a:r>
          </a:p>
          <a:p>
            <a:endParaRPr lang="en-US" sz="4800" dirty="0"/>
          </a:p>
        </p:txBody>
      </p:sp>
    </p:spTree>
    <p:extLst>
      <p:ext uri="{BB962C8B-B14F-4D97-AF65-F5344CB8AC3E}">
        <p14:creationId xmlns:p14="http://schemas.microsoft.com/office/powerpoint/2010/main" val="1526184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937" y="190362"/>
            <a:ext cx="9720072" cy="1077329"/>
          </a:xfrm>
        </p:spPr>
        <p:txBody>
          <a:bodyPr>
            <a:normAutofit/>
          </a:bodyPr>
          <a:lstStyle/>
          <a:p>
            <a:r>
              <a:rPr lang="en-US" sz="6000" b="1" dirty="0" smtClean="0">
                <a:solidFill>
                  <a:srgbClr val="00B0F0"/>
                </a:solidFill>
              </a:rPr>
              <a:t>Formal definition method</a:t>
            </a:r>
            <a:endParaRPr lang="en-US" sz="6000" b="1" dirty="0">
              <a:solidFill>
                <a:srgbClr val="00B0F0"/>
              </a:solidFill>
            </a:endParaRPr>
          </a:p>
        </p:txBody>
      </p:sp>
      <p:sp>
        <p:nvSpPr>
          <p:cNvPr id="3" name="Content Placeholder 2"/>
          <p:cNvSpPr>
            <a:spLocks noGrp="1"/>
          </p:cNvSpPr>
          <p:nvPr>
            <p:ph idx="1"/>
          </p:nvPr>
        </p:nvSpPr>
        <p:spPr>
          <a:xfrm>
            <a:off x="155864" y="1267691"/>
            <a:ext cx="11866418" cy="5041669"/>
          </a:xfrm>
        </p:spPr>
        <p:txBody>
          <a:bodyPr/>
          <a:lstStyle/>
          <a:p>
            <a:pPr marL="91440" lvl="1" indent="-91440">
              <a:lnSpc>
                <a:spcPct val="100000"/>
              </a:lnSpc>
              <a:spcBef>
                <a:spcPts val="0"/>
              </a:spcBef>
              <a:spcAft>
                <a:spcPts val="0"/>
              </a:spcAft>
              <a:buSzPct val="100000"/>
              <a:buFont typeface="Tw Cen MT" panose="020B0602020104020603" pitchFamily="34" charset="0"/>
              <a:buChar char=" "/>
            </a:pPr>
            <a:r>
              <a:rPr lang="en-US" sz="3600" dirty="0" smtClean="0"/>
              <a:t>Place </a:t>
            </a:r>
            <a:r>
              <a:rPr lang="en-US" sz="3600" dirty="0"/>
              <a:t>the term in a general class and then distinguish it from other members of that class by describing its particular </a:t>
            </a:r>
            <a:r>
              <a:rPr lang="en-US" sz="3600" dirty="0" smtClean="0"/>
              <a:t>characteristics</a:t>
            </a:r>
          </a:p>
          <a:p>
            <a:pPr marL="91440" lvl="1" indent="-91440">
              <a:lnSpc>
                <a:spcPct val="100000"/>
              </a:lnSpc>
              <a:spcBef>
                <a:spcPts val="0"/>
              </a:spcBef>
              <a:spcAft>
                <a:spcPts val="0"/>
              </a:spcAft>
              <a:buSzPct val="100000"/>
              <a:buFont typeface="Tw Cen MT" panose="020B0602020104020603" pitchFamily="34" charset="0"/>
              <a:buChar char=" "/>
            </a:pPr>
            <a:endParaRPr lang="en-US" sz="3600" dirty="0" smtClean="0"/>
          </a:p>
          <a:p>
            <a:pPr marL="91440" lvl="1" indent="-91440">
              <a:lnSpc>
                <a:spcPct val="100000"/>
              </a:lnSpc>
              <a:spcBef>
                <a:spcPts val="0"/>
              </a:spcBef>
              <a:spcAft>
                <a:spcPts val="0"/>
              </a:spcAft>
              <a:buSzPct val="100000"/>
              <a:buFont typeface="Tw Cen MT" panose="020B0602020104020603" pitchFamily="34" charset="0"/>
              <a:buChar char=" "/>
            </a:pPr>
            <a:r>
              <a:rPr lang="en-US" sz="3600" dirty="0" smtClean="0">
                <a:solidFill>
                  <a:srgbClr val="00B0F0"/>
                </a:solidFill>
              </a:rPr>
              <a:t>Word		Class			Characteristic</a:t>
            </a:r>
          </a:p>
          <a:p>
            <a:pPr marL="0" lvl="1" indent="0">
              <a:lnSpc>
                <a:spcPct val="100000"/>
              </a:lnSpc>
              <a:spcBef>
                <a:spcPts val="0"/>
              </a:spcBef>
              <a:spcAft>
                <a:spcPts val="0"/>
              </a:spcAft>
              <a:buSzPct val="100000"/>
              <a:buNone/>
            </a:pPr>
            <a:r>
              <a:rPr lang="en-US" sz="2800" dirty="0" smtClean="0"/>
              <a:t>A watch		is a mechanical device	that is used for telling time and is </a:t>
            </a:r>
          </a:p>
          <a:p>
            <a:pPr marL="1097280" lvl="8" indent="0">
              <a:lnSpc>
                <a:spcPct val="100000"/>
              </a:lnSpc>
              <a:spcBef>
                <a:spcPts val="0"/>
              </a:spcBef>
              <a:spcAft>
                <a:spcPts val="0"/>
              </a:spcAft>
              <a:buSzPct val="100000"/>
              <a:buNone/>
            </a:pPr>
            <a:r>
              <a:rPr lang="en-US" sz="2400" dirty="0"/>
              <a:t>	</a:t>
            </a:r>
            <a:r>
              <a:rPr lang="en-US" sz="2400" dirty="0" smtClean="0"/>
              <a:t>					usually carried or worn</a:t>
            </a:r>
            <a:endParaRPr lang="en-US" sz="2400" dirty="0"/>
          </a:p>
          <a:p>
            <a:pPr marL="0" indent="0">
              <a:lnSpc>
                <a:spcPct val="100000"/>
              </a:lnSpc>
              <a:spcBef>
                <a:spcPts val="0"/>
              </a:spcBef>
              <a:spcAft>
                <a:spcPts val="0"/>
              </a:spcAft>
              <a:buNone/>
            </a:pPr>
            <a:r>
              <a:rPr lang="en-US" dirty="0" smtClean="0"/>
              <a:t>Semantics		is an area of linguistics	that is concerned with the study of 							the meaning of words</a:t>
            </a:r>
            <a:endParaRPr lang="en-US" dirty="0"/>
          </a:p>
        </p:txBody>
      </p:sp>
    </p:spTree>
    <p:extLst>
      <p:ext uri="{BB962C8B-B14F-4D97-AF65-F5344CB8AC3E}">
        <p14:creationId xmlns:p14="http://schemas.microsoft.com/office/powerpoint/2010/main" val="10202049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64" y="114299"/>
            <a:ext cx="10515600" cy="1044799"/>
          </a:xfrm>
        </p:spPr>
        <p:txBody>
          <a:bodyPr>
            <a:normAutofit/>
          </a:bodyPr>
          <a:lstStyle/>
          <a:p>
            <a:r>
              <a:rPr lang="en-US" sz="6000" b="1" dirty="0" smtClean="0">
                <a:solidFill>
                  <a:srgbClr val="00B0F0"/>
                </a:solidFill>
              </a:rPr>
              <a:t>Extended definition</a:t>
            </a:r>
            <a:endParaRPr lang="en-US" sz="6000" b="1" dirty="0">
              <a:solidFill>
                <a:srgbClr val="00B0F0"/>
              </a:solidFill>
            </a:endParaRPr>
          </a:p>
        </p:txBody>
      </p:sp>
      <p:sp>
        <p:nvSpPr>
          <p:cNvPr id="3" name="Content Placeholder 2"/>
          <p:cNvSpPr>
            <a:spLocks noGrp="1"/>
          </p:cNvSpPr>
          <p:nvPr>
            <p:ph idx="1"/>
          </p:nvPr>
        </p:nvSpPr>
        <p:spPr>
          <a:xfrm>
            <a:off x="384464" y="1159099"/>
            <a:ext cx="11533909" cy="5150261"/>
          </a:xfrm>
        </p:spPr>
        <p:txBody>
          <a:bodyPr>
            <a:normAutofit/>
          </a:bodyPr>
          <a:lstStyle/>
          <a:p>
            <a:pPr marL="91440" lvl="1" indent="-91440">
              <a:spcBef>
                <a:spcPts val="1200"/>
              </a:spcBef>
              <a:spcAft>
                <a:spcPts val="200"/>
              </a:spcAft>
              <a:buSzPct val="100000"/>
              <a:buFont typeface="Tw Cen MT" panose="020B0602020104020603" pitchFamily="34" charset="0"/>
              <a:buChar char=" "/>
            </a:pPr>
            <a:r>
              <a:rPr lang="en-US" sz="3000" dirty="0" smtClean="0"/>
              <a:t>Use </a:t>
            </a:r>
            <a:r>
              <a:rPr lang="en-US" sz="3000" dirty="0"/>
              <a:t>one or more paragraphs (</a:t>
            </a:r>
            <a:r>
              <a:rPr lang="en-US" sz="3000" dirty="0">
                <a:solidFill>
                  <a:srgbClr val="00B0F0"/>
                </a:solidFill>
              </a:rPr>
              <a:t>or even an entire essay</a:t>
            </a:r>
            <a:r>
              <a:rPr lang="en-US" sz="3000" dirty="0"/>
              <a:t>) to define a new or difficult term or to rescue a controversial word form misconceptions that may obscure its meaning.</a:t>
            </a:r>
          </a:p>
          <a:p>
            <a:r>
              <a:rPr lang="en-US" sz="3000" dirty="0" smtClean="0"/>
              <a:t>In an essay-length extended definition, you provide your readers with information about the meaning of a single word, a concept, or an object.  You must think about what the readers already know, or think they know, about your topic.</a:t>
            </a:r>
          </a:p>
          <a:p>
            <a:r>
              <a:rPr lang="en-US" sz="3000" dirty="0" smtClean="0"/>
              <a:t>You can use synonyms or formal definition definitions in your extended definition, </a:t>
            </a:r>
            <a:r>
              <a:rPr lang="en-US" sz="3000" dirty="0" smtClean="0">
                <a:solidFill>
                  <a:srgbClr val="FFFF00"/>
                </a:solidFill>
              </a:rPr>
              <a:t>BUT YOU MUST CONVINCE READERS TO ACCEPT YOUR PARTICULAR UNDERSTANDING OF IT!</a:t>
            </a:r>
            <a:endParaRPr lang="en-US" sz="3000" dirty="0">
              <a:solidFill>
                <a:srgbClr val="FFFF00"/>
              </a:solidFill>
            </a:endParaRPr>
          </a:p>
        </p:txBody>
      </p:sp>
    </p:spTree>
    <p:extLst>
      <p:ext uri="{BB962C8B-B14F-4D97-AF65-F5344CB8AC3E}">
        <p14:creationId xmlns:p14="http://schemas.microsoft.com/office/powerpoint/2010/main" val="7989006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46809" y="384464"/>
            <a:ext cx="10952020" cy="6141027"/>
          </a:xfrm>
        </p:spPr>
        <p:txBody>
          <a:bodyPr>
            <a:normAutofit/>
          </a:bodyPr>
          <a:lstStyle/>
          <a:p>
            <a:pPr marL="0" indent="0">
              <a:buNone/>
            </a:pPr>
            <a:r>
              <a:rPr lang="en-US" sz="3000" b="1" dirty="0">
                <a:solidFill>
                  <a:srgbClr val="00B0F0"/>
                </a:solidFill>
              </a:rPr>
              <a:t>In the following four-paragraph sequence, the writers provide an extended definition of </a:t>
            </a:r>
            <a:r>
              <a:rPr lang="en-US" sz="3000" b="1" i="1" dirty="0">
                <a:solidFill>
                  <a:srgbClr val="00B0F0"/>
                </a:solidFill>
              </a:rPr>
              <a:t>freedom</a:t>
            </a:r>
            <a:r>
              <a:rPr lang="en-US" sz="3000" b="1" dirty="0">
                <a:solidFill>
                  <a:srgbClr val="00B0F0"/>
                </a:solidFill>
              </a:rPr>
              <a:t>, an important but elusive concept</a:t>
            </a:r>
            <a:r>
              <a:rPr lang="en-US" sz="3000" b="1" dirty="0" smtClean="0">
                <a:solidFill>
                  <a:srgbClr val="00B0F0"/>
                </a:solidFill>
              </a:rPr>
              <a:t>:</a:t>
            </a:r>
            <a:endParaRPr lang="en-US" sz="3000" b="1" dirty="0">
              <a:solidFill>
                <a:srgbClr val="00B0F0"/>
              </a:solidFill>
            </a:endParaRPr>
          </a:p>
          <a:p>
            <a:pPr marL="0" indent="0">
              <a:buNone/>
            </a:pPr>
            <a:r>
              <a:rPr lang="en-US" sz="3000" dirty="0" smtClean="0"/>
              <a:t>     Choosing </a:t>
            </a:r>
            <a:r>
              <a:rPr lang="en-US" sz="3000" dirty="0"/>
              <a:t>between negative alternatives often seems like no choice at all. Take the case of a woman trying to decide whether to stay married to her inconsiderate, incompetent husband, or get a divorce. She doesn’t want to stay with him, but she feels divorce is a sign of failure and will stigmatize her socially. Or think of the decision faced by many young men [more than forty] years ago, when they were forced to choose between leaving their country and family or being sent to Vietnam</a:t>
            </a:r>
            <a:r>
              <a:rPr lang="en-US" sz="3000" dirty="0" smtClean="0"/>
              <a:t>.</a:t>
            </a:r>
            <a:endParaRPr lang="en-US" sz="3000" dirty="0"/>
          </a:p>
          <a:p>
            <a:pPr marL="0" indent="0">
              <a:buNone/>
            </a:pPr>
            <a:r>
              <a:rPr lang="en-US" sz="3000" dirty="0" smtClean="0"/>
              <a:t>     When </a:t>
            </a:r>
            <a:r>
              <a:rPr lang="en-US" sz="3000" dirty="0"/>
              <a:t>we face decisions involving only alternatives we see as negatives, we feel so little </a:t>
            </a:r>
            <a:r>
              <a:rPr lang="en-US" sz="3000" dirty="0">
                <a:solidFill>
                  <a:srgbClr val="FFFF00"/>
                </a:solidFill>
              </a:rPr>
              <a:t>freedom</a:t>
            </a:r>
            <a:r>
              <a:rPr lang="en-US" sz="3000" dirty="0"/>
              <a:t> that we twist and turn searching for another choice with some positive characteristics.</a:t>
            </a:r>
          </a:p>
          <a:p>
            <a:endParaRPr lang="en-US" sz="3000" dirty="0"/>
          </a:p>
        </p:txBody>
      </p:sp>
    </p:spTree>
    <p:extLst>
      <p:ext uri="{BB962C8B-B14F-4D97-AF65-F5344CB8AC3E}">
        <p14:creationId xmlns:p14="http://schemas.microsoft.com/office/powerpoint/2010/main" val="6929843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565</TotalTime>
  <Words>766</Words>
  <Application>Microsoft Office PowerPoint</Application>
  <PresentationFormat>Custom</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Description and Definition </vt:lpstr>
      <vt:lpstr>Description</vt:lpstr>
      <vt:lpstr>Dominant impression</vt:lpstr>
      <vt:lpstr>Descriptive paragraph</vt:lpstr>
      <vt:lpstr> Definition </vt:lpstr>
      <vt:lpstr>Synonym method</vt:lpstr>
      <vt:lpstr>Formal definition method</vt:lpstr>
      <vt:lpstr>Extended definition</vt:lpstr>
      <vt:lpstr>PowerPoint Presentation</vt:lpstr>
      <vt:lpstr>PowerPoint Presentation</vt:lpstr>
      <vt:lpstr>Now it’s your turn to try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Description and definition</dc:title>
  <dc:creator>andres maldonado</dc:creator>
  <cp:lastModifiedBy>Windows User</cp:lastModifiedBy>
  <cp:revision>30</cp:revision>
  <dcterms:created xsi:type="dcterms:W3CDTF">2015-01-23T12:11:07Z</dcterms:created>
  <dcterms:modified xsi:type="dcterms:W3CDTF">2015-02-24T18:05:42Z</dcterms:modified>
</cp:coreProperties>
</file>