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Paragraphs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863662"/>
            <a:ext cx="11506200" cy="618186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Models for Writers – Chapter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4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How to build a good paragraph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2011680"/>
            <a:ext cx="11024316" cy="420624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b="1" dirty="0" smtClean="0"/>
              <a:t>The main idea is stated at the beginning in a topic sentence</a:t>
            </a:r>
          </a:p>
          <a:p>
            <a:pPr marL="457200" indent="-457200">
              <a:buAutoNum type="arabicPeriod"/>
            </a:pPr>
            <a:r>
              <a:rPr lang="en-US" sz="3600" b="1" dirty="0" smtClean="0"/>
              <a:t>Other sentences in the paragraph support this idea with examples, concrete details and statistics, or vivid examples</a:t>
            </a:r>
          </a:p>
          <a:p>
            <a:pPr marL="457200" indent="-457200">
              <a:buAutoNum type="arabicPeriod"/>
            </a:pPr>
            <a:r>
              <a:rPr lang="en-US" sz="3600" b="1" dirty="0" smtClean="0"/>
              <a:t>Longer adequately developed paragraphs are the kind you should use in all but journalistic writing</a:t>
            </a:r>
          </a:p>
          <a:p>
            <a:pPr marL="457200" indent="-457200">
              <a:buAutoNum type="arabi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4373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6" y="284176"/>
            <a:ext cx="11191740" cy="150876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develop your topic sentences with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2011680"/>
            <a:ext cx="11294772" cy="420624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Explanations</a:t>
            </a:r>
          </a:p>
          <a:p>
            <a:r>
              <a:rPr lang="en-US" sz="6000" b="1" dirty="0" smtClean="0"/>
              <a:t>Concrete details and statistics</a:t>
            </a:r>
          </a:p>
          <a:p>
            <a:r>
              <a:rPr lang="en-US" sz="6000" b="1" dirty="0" smtClean="0"/>
              <a:t>Vivid examples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74677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 good paragraph 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</a:t>
            </a:r>
            <a:r>
              <a:rPr lang="en-US" sz="4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nified</a:t>
            </a:r>
            <a:r>
              <a:rPr lang="en-US" sz="4400" b="1" dirty="0" smtClean="0"/>
              <a:t>:  it avoids detours and develops its main idea.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6052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Distinguishing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1764406"/>
            <a:ext cx="11938716" cy="490684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Unified </a:t>
            </a:r>
          </a:p>
          <a:p>
            <a:pPr lvl="1"/>
            <a:r>
              <a:rPr lang="en-US" sz="3200" b="1" dirty="0" smtClean="0"/>
              <a:t>every sentence and every idea relates to the main idea, stated in the topic sentence</a:t>
            </a:r>
          </a:p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Coherent</a:t>
            </a:r>
          </a:p>
          <a:p>
            <a:pPr lvl="1"/>
            <a:r>
              <a:rPr lang="en-US" sz="3200" b="1" dirty="0" smtClean="0"/>
              <a:t>the sentences and ideas are arranged logically and the relationships among them are made clear by the use of effective transitions</a:t>
            </a:r>
          </a:p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Adequately developed</a:t>
            </a:r>
          </a:p>
          <a:p>
            <a:pPr lvl="1"/>
            <a:r>
              <a:rPr lang="en-US" sz="3200" b="1" dirty="0" smtClean="0"/>
              <a:t>it presents a short but persuasive argument supporting its main idea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1127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long should a paragraph be?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1" y="2011680"/>
            <a:ext cx="11430000" cy="420624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In modern essays, most paragraphs range from 50 to 250 words, but some run a full printed page or more, and others may be only a few words long.</a:t>
            </a:r>
            <a:endParaRPr lang="en-US" sz="4200" b="1" dirty="0"/>
          </a:p>
          <a:p>
            <a:r>
              <a:rPr lang="en-US" sz="4200" b="1" dirty="0" smtClean="0">
                <a:solidFill>
                  <a:srgbClr val="00B0F0"/>
                </a:solidFill>
              </a:rPr>
              <a:t>The best answer is that a paragraph should be </a:t>
            </a:r>
            <a:r>
              <a:rPr lang="en-US" sz="4200" b="1" u="sng" dirty="0" smtClean="0">
                <a:solidFill>
                  <a:srgbClr val="00B0F0"/>
                </a:solidFill>
              </a:rPr>
              <a:t>long enough to develop its main idea adequately</a:t>
            </a:r>
            <a:r>
              <a:rPr lang="en-US" sz="4200" b="1" dirty="0" smtClean="0">
                <a:solidFill>
                  <a:srgbClr val="00B0F0"/>
                </a:solidFill>
              </a:rPr>
              <a:t>.</a:t>
            </a:r>
            <a:endParaRPr lang="en-US" sz="4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3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284176"/>
            <a:ext cx="10737617" cy="125367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Now it’s your turn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891145"/>
            <a:ext cx="11378045" cy="432677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Read and annotate </a:t>
            </a:r>
            <a:r>
              <a:rPr lang="en-US" sz="2400" b="1" dirty="0" smtClean="0"/>
              <a:t>“Simplicity” </a:t>
            </a:r>
            <a:r>
              <a:rPr lang="en-US" sz="2400" b="1" dirty="0"/>
              <a:t>by </a:t>
            </a:r>
            <a:r>
              <a:rPr lang="en-US" sz="2400" b="1" dirty="0" smtClean="0"/>
              <a:t>William Zinsser</a:t>
            </a: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Class will then discuss and respond to “thinking critically”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After class discussion, it will be your turn to write a definition essay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WRITING </a:t>
            </a:r>
            <a:r>
              <a:rPr lang="en-US" sz="2400" b="1" dirty="0">
                <a:solidFill>
                  <a:srgbClr val="00B0F0"/>
                </a:solidFill>
              </a:rPr>
              <a:t>PROMPT:  </a:t>
            </a:r>
            <a:r>
              <a:rPr lang="en-US" sz="2400" b="1" dirty="0" smtClean="0">
                <a:solidFill>
                  <a:srgbClr val="00B0F0"/>
                </a:solidFill>
              </a:rPr>
              <a:t>How does Zinsser support his claim that “we are a society strangling in unnecessary words, circular constructions, pompous frills,, and meaningless jargon” (1)?  What does his claim mean for writers in general and for you in particular?</a:t>
            </a:r>
            <a:endParaRPr lang="en-US" sz="24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You are responding to this prompt by </a:t>
            </a:r>
            <a:r>
              <a:rPr lang="en-US" sz="2400" b="1" dirty="0" smtClean="0"/>
              <a:t>identifying how (with what) Zinsser supports his claim and by stating a claim </a:t>
            </a:r>
            <a:r>
              <a:rPr lang="en-US" sz="2400" b="1" dirty="0"/>
              <a:t>as to what </a:t>
            </a:r>
            <a:r>
              <a:rPr lang="en-US" sz="2400" b="1" dirty="0" smtClean="0"/>
              <a:t>effect his claim means to all writers, particularly you.  </a:t>
            </a:r>
            <a:r>
              <a:rPr lang="en-US" sz="2400" b="1" dirty="0">
                <a:solidFill>
                  <a:srgbClr val="FFFF00"/>
                </a:solidFill>
              </a:rPr>
              <a:t>You MUST, however, use evidence from the reading to support your claim</a:t>
            </a:r>
            <a:r>
              <a:rPr lang="en-US" sz="2400" b="1" dirty="0" smtClean="0">
                <a:solidFill>
                  <a:srgbClr val="FFFF00"/>
                </a:solidFill>
              </a:rPr>
              <a:t>! </a:t>
            </a:r>
            <a:r>
              <a:rPr lang="en-US" sz="2400" b="1" dirty="0" smtClean="0">
                <a:solidFill>
                  <a:srgbClr val="FF0000"/>
                </a:solidFill>
              </a:rPr>
              <a:t>(direct quotes and proper citations)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070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67</TotalTime>
  <Words>344</Words>
  <Application>Microsoft Office PowerPoint</Application>
  <PresentationFormat>Custom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Banded</vt:lpstr>
      <vt:lpstr>Paragraphs</vt:lpstr>
      <vt:lpstr>How to build a good paragraph </vt:lpstr>
      <vt:lpstr>develop your topic sentences with</vt:lpstr>
      <vt:lpstr>A good paragraph is</vt:lpstr>
      <vt:lpstr>Distinguishing characteristics</vt:lpstr>
      <vt:lpstr>How long should a paragraph be?</vt:lpstr>
      <vt:lpstr>Now it’s your turn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Paragraphs</dc:title>
  <dc:creator>andres maldonado</dc:creator>
  <cp:lastModifiedBy>Windows User</cp:lastModifiedBy>
  <cp:revision>17</cp:revision>
  <dcterms:created xsi:type="dcterms:W3CDTF">2015-01-22T17:55:30Z</dcterms:created>
  <dcterms:modified xsi:type="dcterms:W3CDTF">2015-01-30T15:03:20Z</dcterms:modified>
</cp:coreProperties>
</file>