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varScale="1">
        <p:scale>
          <a:sx n="71" d="100"/>
          <a:sy n="71" d="100"/>
        </p:scale>
        <p:origin x="2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9/28/2014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9/28/2014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Phrases</a:t>
            </a:r>
            <a:endParaRPr lang="en-US" sz="7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4516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Appositives &amp; Appositive Phrases</a:t>
            </a:r>
            <a:endParaRPr lang="en-US" sz="5400" dirty="0"/>
          </a:p>
        </p:txBody>
      </p:sp>
      <p:sp>
        <p:nvSpPr>
          <p:cNvPr id="3" name="Content Placeholder 2"/>
          <p:cNvSpPr>
            <a:spLocks noGrp="1"/>
          </p:cNvSpPr>
          <p:nvPr>
            <p:ph idx="1"/>
          </p:nvPr>
        </p:nvSpPr>
        <p:spPr>
          <a:xfrm>
            <a:off x="250015" y="2336873"/>
            <a:ext cx="11677526" cy="3599316"/>
          </a:xfrm>
        </p:spPr>
        <p:txBody>
          <a:bodyPr>
            <a:noAutofit/>
          </a:bodyPr>
          <a:lstStyle/>
          <a:p>
            <a:pPr marL="0" indent="0">
              <a:buNone/>
            </a:pPr>
            <a:r>
              <a:rPr lang="en-US" sz="4400" dirty="0" smtClean="0"/>
              <a:t>An appositive is a group of words that identifies, renames, or explains a noun or pronoun.  Using an appositive is an easy way to give additional information about a noun or pronoun.</a:t>
            </a:r>
            <a:endParaRPr lang="en-US" sz="4400" dirty="0"/>
          </a:p>
        </p:txBody>
      </p:sp>
    </p:spTree>
    <p:extLst>
      <p:ext uri="{BB962C8B-B14F-4D97-AF65-F5344CB8AC3E}">
        <p14:creationId xmlns:p14="http://schemas.microsoft.com/office/powerpoint/2010/main" val="291396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Appositives &amp; Appositive Phrases</a:t>
            </a:r>
            <a:endParaRPr lang="en-US" sz="5400" dirty="0"/>
          </a:p>
        </p:txBody>
      </p:sp>
      <p:sp>
        <p:nvSpPr>
          <p:cNvPr id="3" name="Content Placeholder 2"/>
          <p:cNvSpPr>
            <a:spLocks noGrp="1"/>
          </p:cNvSpPr>
          <p:nvPr>
            <p:ph idx="1"/>
          </p:nvPr>
        </p:nvSpPr>
        <p:spPr>
          <a:xfrm>
            <a:off x="161365" y="2164976"/>
            <a:ext cx="11806517" cy="4572000"/>
          </a:xfrm>
        </p:spPr>
        <p:txBody>
          <a:bodyPr>
            <a:noAutofit/>
          </a:bodyPr>
          <a:lstStyle/>
          <a:p>
            <a:pPr marL="0" indent="0">
              <a:buNone/>
            </a:pPr>
            <a:r>
              <a:rPr lang="en-US" sz="3600" dirty="0" smtClean="0"/>
              <a:t>Some villagers, </a:t>
            </a:r>
            <a:r>
              <a:rPr lang="en-US" sz="3600" b="1" u="sng" dirty="0" smtClean="0">
                <a:solidFill>
                  <a:schemeClr val="bg1"/>
                </a:solidFill>
              </a:rPr>
              <a:t>the old-timers</a:t>
            </a:r>
            <a:r>
              <a:rPr lang="en-US" sz="3600" dirty="0" smtClean="0"/>
              <a:t>, prefer to travel the dirt roads.</a:t>
            </a:r>
          </a:p>
          <a:p>
            <a:pPr marL="0" indent="0">
              <a:buNone/>
            </a:pPr>
            <a:r>
              <a:rPr lang="en-US" sz="3600" dirty="0" smtClean="0"/>
              <a:t>The home team, </a:t>
            </a:r>
            <a:r>
              <a:rPr lang="en-US" sz="3600" b="1" u="sng" dirty="0" smtClean="0">
                <a:solidFill>
                  <a:schemeClr val="bg1"/>
                </a:solidFill>
              </a:rPr>
              <a:t>the Cougars</a:t>
            </a:r>
            <a:r>
              <a:rPr lang="en-US" sz="3600" dirty="0" smtClean="0"/>
              <a:t>, won the season title.</a:t>
            </a:r>
          </a:p>
          <a:p>
            <a:pPr marL="0" indent="0">
              <a:buNone/>
            </a:pPr>
            <a:endParaRPr lang="en-US" sz="1800" dirty="0" smtClean="0"/>
          </a:p>
          <a:p>
            <a:pPr marL="0" indent="0">
              <a:buNone/>
            </a:pPr>
            <a:r>
              <a:rPr lang="en-US" sz="2800" dirty="0" smtClean="0">
                <a:solidFill>
                  <a:schemeClr val="bg1"/>
                </a:solidFill>
              </a:rPr>
              <a:t>As the examples show, appositives usually come right after the words they explain and are set off by punctuation. These appositives are nonessential, meaning that they can be removed from the sentence without changing the meaning of the sentence.</a:t>
            </a:r>
            <a:endParaRPr lang="en-US" sz="2800" dirty="0">
              <a:solidFill>
                <a:schemeClr val="bg1"/>
              </a:solidFill>
            </a:endParaRPr>
          </a:p>
        </p:txBody>
      </p:sp>
    </p:spTree>
    <p:extLst>
      <p:ext uri="{BB962C8B-B14F-4D97-AF65-F5344CB8AC3E}">
        <p14:creationId xmlns:p14="http://schemas.microsoft.com/office/powerpoint/2010/main" val="54138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Appositives</a:t>
            </a:r>
            <a:endParaRPr lang="en-US" dirty="0"/>
          </a:p>
        </p:txBody>
      </p:sp>
      <p:sp>
        <p:nvSpPr>
          <p:cNvPr id="3" name="Content Placeholder 2"/>
          <p:cNvSpPr>
            <a:spLocks noGrp="1"/>
          </p:cNvSpPr>
          <p:nvPr>
            <p:ph idx="1"/>
          </p:nvPr>
        </p:nvSpPr>
        <p:spPr>
          <a:xfrm>
            <a:off x="228601" y="1976718"/>
            <a:ext cx="11752728" cy="4531657"/>
          </a:xfrm>
        </p:spPr>
        <p:txBody>
          <a:bodyPr/>
          <a:lstStyle/>
          <a:p>
            <a:pPr marL="0" indent="0">
              <a:buNone/>
            </a:pPr>
            <a:r>
              <a:rPr lang="en-US" sz="3200" dirty="0" smtClean="0"/>
              <a:t>Some appositives are </a:t>
            </a:r>
            <a:r>
              <a:rPr lang="en-US" sz="3200" dirty="0" smtClean="0">
                <a:solidFill>
                  <a:schemeClr val="bg1"/>
                </a:solidFill>
              </a:rPr>
              <a:t>essential</a:t>
            </a:r>
            <a:r>
              <a:rPr lang="en-US" sz="3200" dirty="0" smtClean="0"/>
              <a:t> and </a:t>
            </a:r>
            <a:r>
              <a:rPr lang="en-US" sz="3200" dirty="0" smtClean="0">
                <a:solidFill>
                  <a:schemeClr val="bg1"/>
                </a:solidFill>
              </a:rPr>
              <a:t>are not set off by punctuation </a:t>
            </a:r>
            <a:r>
              <a:rPr lang="en-US" sz="3200" dirty="0" smtClean="0"/>
              <a:t>because they are important to the meaning of the sentence.</a:t>
            </a:r>
          </a:p>
          <a:p>
            <a:pPr marL="0" indent="0">
              <a:buNone/>
            </a:pPr>
            <a:endParaRPr lang="en-US" sz="1200" dirty="0" smtClean="0"/>
          </a:p>
          <a:p>
            <a:pPr marL="0" indent="0">
              <a:buNone/>
            </a:pPr>
            <a:r>
              <a:rPr lang="en-US" sz="3200" dirty="0" smtClean="0"/>
              <a:t>The artist </a:t>
            </a:r>
            <a:r>
              <a:rPr lang="en-US" sz="3200" b="1" u="sng" dirty="0" smtClean="0">
                <a:solidFill>
                  <a:schemeClr val="bg1"/>
                </a:solidFill>
              </a:rPr>
              <a:t>Monet</a:t>
            </a:r>
            <a:r>
              <a:rPr lang="en-US" sz="3200" dirty="0" smtClean="0">
                <a:solidFill>
                  <a:schemeClr val="bg1"/>
                </a:solidFill>
              </a:rPr>
              <a:t> </a:t>
            </a:r>
            <a:r>
              <a:rPr lang="en-US" sz="3200" dirty="0" smtClean="0"/>
              <a:t>was a French painter.  </a:t>
            </a:r>
          </a:p>
          <a:p>
            <a:pPr marL="0" indent="0">
              <a:buNone/>
            </a:pPr>
            <a:r>
              <a:rPr lang="en-US" dirty="0" smtClean="0"/>
              <a:t>(The appositive is essential because it identifies which specific artist.)</a:t>
            </a:r>
          </a:p>
          <a:p>
            <a:pPr marL="0" indent="0">
              <a:buNone/>
            </a:pPr>
            <a:r>
              <a:rPr lang="en-US" sz="3200" dirty="0" smtClean="0"/>
              <a:t>My brother </a:t>
            </a:r>
            <a:r>
              <a:rPr lang="en-US" sz="3200" b="1" u="sng" dirty="0" err="1" smtClean="0">
                <a:solidFill>
                  <a:schemeClr val="bg1"/>
                </a:solidFill>
              </a:rPr>
              <a:t>Hermando</a:t>
            </a:r>
            <a:r>
              <a:rPr lang="en-US" sz="3200" dirty="0" smtClean="0">
                <a:solidFill>
                  <a:schemeClr val="bg1"/>
                </a:solidFill>
              </a:rPr>
              <a:t> </a:t>
            </a:r>
            <a:r>
              <a:rPr lang="en-US" sz="3200" dirty="0" smtClean="0"/>
              <a:t>is a graceful dancer. </a:t>
            </a:r>
          </a:p>
          <a:p>
            <a:pPr marL="0" indent="0">
              <a:buNone/>
            </a:pPr>
            <a:r>
              <a:rPr lang="en-US" dirty="0" smtClean="0"/>
              <a:t>(The appositive is essential because you might have several brothers.)</a:t>
            </a:r>
          </a:p>
        </p:txBody>
      </p:sp>
    </p:spTree>
    <p:extLst>
      <p:ext uri="{BB962C8B-B14F-4D97-AF65-F5344CB8AC3E}">
        <p14:creationId xmlns:p14="http://schemas.microsoft.com/office/powerpoint/2010/main" val="230348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Appositive Phrases</a:t>
            </a:r>
            <a:endParaRPr lang="en-US" sz="5400" dirty="0"/>
          </a:p>
        </p:txBody>
      </p:sp>
      <p:sp>
        <p:nvSpPr>
          <p:cNvPr id="3" name="Content Placeholder 2"/>
          <p:cNvSpPr>
            <a:spLocks noGrp="1"/>
          </p:cNvSpPr>
          <p:nvPr>
            <p:ph idx="1"/>
          </p:nvPr>
        </p:nvSpPr>
        <p:spPr>
          <a:xfrm>
            <a:off x="94129" y="1465730"/>
            <a:ext cx="11994777" cy="5190564"/>
          </a:xfrm>
        </p:spPr>
        <p:txBody>
          <a:bodyPr>
            <a:noAutofit/>
          </a:bodyPr>
          <a:lstStyle/>
          <a:p>
            <a:endParaRPr lang="en-US" sz="3200" dirty="0" smtClean="0"/>
          </a:p>
          <a:p>
            <a:pPr marL="0" indent="0">
              <a:buNone/>
            </a:pPr>
            <a:r>
              <a:rPr lang="en-US" sz="3200" b="1" dirty="0" smtClean="0">
                <a:solidFill>
                  <a:schemeClr val="bg1"/>
                </a:solidFill>
              </a:rPr>
              <a:t>More examples of appositive phrases</a:t>
            </a:r>
          </a:p>
          <a:p>
            <a:pPr marL="0" indent="0">
              <a:buNone/>
            </a:pPr>
            <a:r>
              <a:rPr lang="en-US" sz="3200" dirty="0" smtClean="0"/>
              <a:t>Mrs. Maldonado, </a:t>
            </a:r>
            <a:r>
              <a:rPr lang="en-US" sz="3200" b="1" u="sng" dirty="0" smtClean="0">
                <a:solidFill>
                  <a:schemeClr val="bg1"/>
                </a:solidFill>
              </a:rPr>
              <a:t>my English teacher</a:t>
            </a:r>
            <a:r>
              <a:rPr lang="en-US" sz="3200" dirty="0" smtClean="0"/>
              <a:t>, assigned an essay.</a:t>
            </a:r>
          </a:p>
          <a:p>
            <a:pPr marL="0" indent="0">
              <a:buNone/>
            </a:pPr>
            <a:r>
              <a:rPr lang="en-US" sz="3200" dirty="0" smtClean="0"/>
              <a:t>Fred explained numismatics, </a:t>
            </a:r>
            <a:r>
              <a:rPr lang="en-US" sz="3200" b="1" u="sng" dirty="0" smtClean="0">
                <a:solidFill>
                  <a:schemeClr val="bg1"/>
                </a:solidFill>
              </a:rPr>
              <a:t>the hobby of coin collecting</a:t>
            </a:r>
            <a:r>
              <a:rPr lang="en-US" sz="3200" dirty="0" smtClean="0"/>
              <a:t>.</a:t>
            </a:r>
          </a:p>
          <a:p>
            <a:pPr marL="0" indent="0">
              <a:buNone/>
            </a:pPr>
            <a:r>
              <a:rPr lang="en-US" sz="3200" dirty="0" smtClean="0"/>
              <a:t>Ernest Hemingway, </a:t>
            </a:r>
            <a:r>
              <a:rPr lang="en-US" sz="3200" b="1" u="sng" dirty="0" smtClean="0">
                <a:solidFill>
                  <a:schemeClr val="bg1"/>
                </a:solidFill>
              </a:rPr>
              <a:t>a famous author</a:t>
            </a:r>
            <a:r>
              <a:rPr lang="en-US" sz="3200" dirty="0" smtClean="0"/>
              <a:t>, wrote in a terse style.</a:t>
            </a:r>
          </a:p>
          <a:p>
            <a:pPr marL="0" indent="0">
              <a:buNone/>
            </a:pPr>
            <a:r>
              <a:rPr lang="en-US" sz="3200" dirty="0" smtClean="0"/>
              <a:t>The chef prepared lasagna, </a:t>
            </a:r>
            <a:r>
              <a:rPr lang="en-US" sz="3200" b="1" dirty="0" smtClean="0">
                <a:solidFill>
                  <a:schemeClr val="bg1"/>
                </a:solidFill>
              </a:rPr>
              <a:t>an Italian dish</a:t>
            </a:r>
            <a:r>
              <a:rPr lang="en-US" sz="3200" dirty="0" smtClean="0"/>
              <a:t>.</a:t>
            </a:r>
          </a:p>
          <a:p>
            <a:pPr marL="0" indent="0">
              <a:buNone/>
            </a:pPr>
            <a:r>
              <a:rPr lang="en-US" sz="3200" dirty="0" smtClean="0"/>
              <a:t>I brought my brother, </a:t>
            </a:r>
            <a:r>
              <a:rPr lang="en-US" sz="3200" b="1" u="sng" dirty="0" smtClean="0">
                <a:solidFill>
                  <a:schemeClr val="bg1"/>
                </a:solidFill>
              </a:rPr>
              <a:t>a boy of six</a:t>
            </a:r>
            <a:r>
              <a:rPr lang="en-US" sz="3200" dirty="0" smtClean="0"/>
              <a:t>, a souvenir from my trip.</a:t>
            </a:r>
          </a:p>
          <a:p>
            <a:pPr marL="0" indent="0">
              <a:buNone/>
            </a:pPr>
            <a:r>
              <a:rPr lang="en-US" sz="3200" dirty="0" smtClean="0"/>
              <a:t>I chose the color purple, </a:t>
            </a:r>
            <a:r>
              <a:rPr lang="en-US" sz="3200" b="1" u="sng" dirty="0" smtClean="0">
                <a:solidFill>
                  <a:schemeClr val="bg1"/>
                </a:solidFill>
              </a:rPr>
              <a:t>an unusual color for a house</a:t>
            </a:r>
            <a:r>
              <a:rPr lang="en-US" sz="3200" dirty="0" smtClean="0"/>
              <a:t>.</a:t>
            </a:r>
          </a:p>
          <a:p>
            <a:pPr marL="0" indent="0">
              <a:buNone/>
            </a:pPr>
            <a:r>
              <a:rPr lang="en-US" sz="3200" dirty="0" smtClean="0"/>
              <a:t>Store the onions in the cellar, </a:t>
            </a:r>
            <a:r>
              <a:rPr lang="en-US" sz="3200" b="1" u="sng" dirty="0" smtClean="0">
                <a:solidFill>
                  <a:schemeClr val="bg1"/>
                </a:solidFill>
              </a:rPr>
              <a:t>a cool, dry place</a:t>
            </a:r>
            <a:r>
              <a:rPr lang="en-US" sz="3200" dirty="0" smtClean="0"/>
              <a:t>.</a:t>
            </a:r>
          </a:p>
          <a:p>
            <a:pPr marL="0" indent="0">
              <a:buNone/>
            </a:pPr>
            <a:endParaRPr lang="en-US" sz="3200" dirty="0" smtClean="0"/>
          </a:p>
          <a:p>
            <a:pPr marL="0" indent="0">
              <a:buNone/>
            </a:pPr>
            <a:endParaRPr lang="en-US" sz="3200" dirty="0" smtClean="0"/>
          </a:p>
          <a:p>
            <a:pPr marL="0" indent="0">
              <a:buNone/>
            </a:pPr>
            <a:endParaRPr lang="en-US" sz="3200" dirty="0" smtClean="0"/>
          </a:p>
          <a:p>
            <a:pPr marL="0" indent="0">
              <a:buNone/>
            </a:pPr>
            <a:endParaRPr lang="en-US" sz="3200" dirty="0" smtClean="0"/>
          </a:p>
        </p:txBody>
      </p:sp>
    </p:spTree>
    <p:extLst>
      <p:ext uri="{BB962C8B-B14F-4D97-AF65-F5344CB8AC3E}">
        <p14:creationId xmlns:p14="http://schemas.microsoft.com/office/powerpoint/2010/main" val="247957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Gerunds &amp; Gerund Phrases</a:t>
            </a:r>
            <a:endParaRPr lang="en-US" sz="4800" dirty="0"/>
          </a:p>
        </p:txBody>
      </p:sp>
      <p:sp>
        <p:nvSpPr>
          <p:cNvPr id="3" name="Content Placeholder 2"/>
          <p:cNvSpPr>
            <a:spLocks noGrp="1"/>
          </p:cNvSpPr>
          <p:nvPr>
            <p:ph idx="1"/>
          </p:nvPr>
        </p:nvSpPr>
        <p:spPr>
          <a:xfrm>
            <a:off x="242047" y="2336873"/>
            <a:ext cx="11806518" cy="3599316"/>
          </a:xfrm>
        </p:spPr>
        <p:txBody>
          <a:bodyPr>
            <a:noAutofit/>
          </a:bodyPr>
          <a:lstStyle/>
          <a:p>
            <a:pPr marL="0" indent="0">
              <a:buNone/>
            </a:pPr>
            <a:r>
              <a:rPr lang="en-US" sz="4800" dirty="0" smtClean="0"/>
              <a:t>A </a:t>
            </a:r>
            <a:r>
              <a:rPr lang="en-US" sz="4800" b="1" u="sng" dirty="0" smtClean="0">
                <a:solidFill>
                  <a:schemeClr val="bg1"/>
                </a:solidFill>
              </a:rPr>
              <a:t>gerund</a:t>
            </a:r>
            <a:r>
              <a:rPr lang="en-US" sz="4800" dirty="0" smtClean="0">
                <a:solidFill>
                  <a:schemeClr val="bg1"/>
                </a:solidFill>
              </a:rPr>
              <a:t> </a:t>
            </a:r>
            <a:r>
              <a:rPr lang="en-US" sz="4800" dirty="0" smtClean="0"/>
              <a:t>is a form of a verb that ends in –</a:t>
            </a:r>
            <a:r>
              <a:rPr lang="en-US" sz="4800" dirty="0" err="1" smtClean="0"/>
              <a:t>ing</a:t>
            </a:r>
            <a:r>
              <a:rPr lang="en-US" sz="4800" dirty="0" smtClean="0"/>
              <a:t> and acts as a noun.</a:t>
            </a:r>
          </a:p>
          <a:p>
            <a:pPr marL="0" indent="0">
              <a:buNone/>
            </a:pPr>
            <a:r>
              <a:rPr lang="en-US" sz="4800" dirty="0" smtClean="0"/>
              <a:t>A </a:t>
            </a:r>
            <a:r>
              <a:rPr lang="en-US" sz="4800" b="1" u="sng" dirty="0" smtClean="0">
                <a:solidFill>
                  <a:schemeClr val="bg1"/>
                </a:solidFill>
              </a:rPr>
              <a:t>gerund phrase </a:t>
            </a:r>
            <a:r>
              <a:rPr lang="en-US" sz="4800" dirty="0" smtClean="0"/>
              <a:t>consists of a gerund an one or more modifiers.  These phrases act together as a noun.</a:t>
            </a:r>
            <a:endParaRPr lang="en-US" sz="4800" dirty="0"/>
          </a:p>
        </p:txBody>
      </p:sp>
    </p:spTree>
    <p:extLst>
      <p:ext uri="{BB962C8B-B14F-4D97-AF65-F5344CB8AC3E}">
        <p14:creationId xmlns:p14="http://schemas.microsoft.com/office/powerpoint/2010/main" val="2603296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Gerunds</a:t>
            </a:r>
            <a:endParaRPr lang="en-US" sz="5400" dirty="0"/>
          </a:p>
        </p:txBody>
      </p:sp>
      <p:sp>
        <p:nvSpPr>
          <p:cNvPr id="3" name="Content Placeholder 2"/>
          <p:cNvSpPr>
            <a:spLocks noGrp="1"/>
          </p:cNvSpPr>
          <p:nvPr>
            <p:ph idx="1"/>
          </p:nvPr>
        </p:nvSpPr>
        <p:spPr>
          <a:xfrm>
            <a:off x="121023" y="2003612"/>
            <a:ext cx="11954435" cy="4719917"/>
          </a:xfrm>
        </p:spPr>
        <p:txBody>
          <a:bodyPr>
            <a:normAutofit/>
          </a:bodyPr>
          <a:lstStyle/>
          <a:p>
            <a:pPr marL="0" indent="0">
              <a:buNone/>
            </a:pPr>
            <a:r>
              <a:rPr lang="en-US" sz="3600" b="1" u="sng" dirty="0" smtClean="0">
                <a:solidFill>
                  <a:schemeClr val="bg1"/>
                </a:solidFill>
              </a:rPr>
              <a:t>Skiing</a:t>
            </a:r>
            <a:r>
              <a:rPr lang="en-US" sz="3600" dirty="0" smtClean="0">
                <a:solidFill>
                  <a:schemeClr val="bg1"/>
                </a:solidFill>
              </a:rPr>
              <a:t> </a:t>
            </a:r>
            <a:r>
              <a:rPr lang="en-US" sz="3600" dirty="0" smtClean="0"/>
              <a:t>is my favorite pastime. </a:t>
            </a:r>
          </a:p>
          <a:p>
            <a:r>
              <a:rPr lang="en-US" sz="3600" dirty="0" smtClean="0"/>
              <a:t>The French people make </a:t>
            </a:r>
            <a:r>
              <a:rPr lang="en-US" sz="3600" b="1" u="sng" dirty="0" smtClean="0">
                <a:solidFill>
                  <a:schemeClr val="bg1"/>
                </a:solidFill>
              </a:rPr>
              <a:t>visiting</a:t>
            </a:r>
            <a:r>
              <a:rPr lang="en-US" sz="3600" dirty="0" smtClean="0">
                <a:solidFill>
                  <a:schemeClr val="bg1"/>
                </a:solidFill>
              </a:rPr>
              <a:t> </a:t>
            </a:r>
            <a:r>
              <a:rPr lang="en-US" sz="3600" dirty="0" smtClean="0"/>
              <a:t>France a pleasure.</a:t>
            </a:r>
          </a:p>
          <a:p>
            <a:r>
              <a:rPr lang="en-US" sz="3600" dirty="0" smtClean="0"/>
              <a:t>Mr. Mendoza’s lecture gave </a:t>
            </a:r>
            <a:r>
              <a:rPr lang="en-US" sz="3600" b="1" u="sng" dirty="0" smtClean="0">
                <a:solidFill>
                  <a:schemeClr val="bg1"/>
                </a:solidFill>
              </a:rPr>
              <a:t>traveling</a:t>
            </a:r>
            <a:r>
              <a:rPr lang="en-US" sz="3600" dirty="0" smtClean="0">
                <a:solidFill>
                  <a:schemeClr val="bg1"/>
                </a:solidFill>
              </a:rPr>
              <a:t> </a:t>
            </a:r>
            <a:r>
              <a:rPr lang="en-US" sz="3600" dirty="0" smtClean="0"/>
              <a:t>a new dimension.</a:t>
            </a:r>
          </a:p>
          <a:p>
            <a:r>
              <a:rPr lang="en-US" sz="3600" dirty="0" smtClean="0"/>
              <a:t>My dad’s favorite activity is </a:t>
            </a:r>
            <a:r>
              <a:rPr lang="en-US" sz="3600" b="1" u="sng" dirty="0" smtClean="0">
                <a:solidFill>
                  <a:schemeClr val="bg1"/>
                </a:solidFill>
              </a:rPr>
              <a:t>fishing</a:t>
            </a:r>
            <a:r>
              <a:rPr lang="en-US" sz="3600" dirty="0" smtClean="0"/>
              <a:t>.</a:t>
            </a:r>
          </a:p>
          <a:p>
            <a:r>
              <a:rPr lang="en-US" sz="3600" dirty="0" smtClean="0"/>
              <a:t>His dog showed signs of careful </a:t>
            </a:r>
            <a:r>
              <a:rPr lang="en-US" sz="3600" b="1" u="sng" dirty="0" smtClean="0">
                <a:solidFill>
                  <a:schemeClr val="bg1"/>
                </a:solidFill>
              </a:rPr>
              <a:t>training</a:t>
            </a:r>
            <a:r>
              <a:rPr lang="en-US" sz="3600" dirty="0" smtClean="0"/>
              <a:t>.</a:t>
            </a:r>
          </a:p>
          <a:p>
            <a:r>
              <a:rPr lang="en-US" sz="3600" dirty="0" smtClean="0"/>
              <a:t>Brady’s profession, </a:t>
            </a:r>
            <a:r>
              <a:rPr lang="en-US" sz="3600" b="1" u="sng" dirty="0" smtClean="0">
                <a:solidFill>
                  <a:schemeClr val="bg1"/>
                </a:solidFill>
              </a:rPr>
              <a:t>advertising</a:t>
            </a:r>
            <a:r>
              <a:rPr lang="en-US" sz="3600" dirty="0" smtClean="0"/>
              <a:t>, is very competitive.</a:t>
            </a:r>
          </a:p>
          <a:p>
            <a:pPr marL="0" indent="0">
              <a:buNone/>
            </a:pPr>
            <a:endParaRPr lang="en-US" sz="1200" dirty="0" smtClean="0"/>
          </a:p>
          <a:p>
            <a:pPr marL="0" indent="0">
              <a:buNone/>
            </a:pPr>
            <a:r>
              <a:rPr lang="en-US" sz="3000" dirty="0" smtClean="0">
                <a:solidFill>
                  <a:schemeClr val="bg1"/>
                </a:solidFill>
              </a:rPr>
              <a:t>Note all gerunds function as a noun in the sentence…not a verb!!!!</a:t>
            </a:r>
          </a:p>
          <a:p>
            <a:pPr marL="0" indent="0">
              <a:buNone/>
            </a:pPr>
            <a:endParaRPr lang="en-US" sz="3600" dirty="0" smtClean="0"/>
          </a:p>
        </p:txBody>
      </p:sp>
    </p:spTree>
    <p:extLst>
      <p:ext uri="{BB962C8B-B14F-4D97-AF65-F5344CB8AC3E}">
        <p14:creationId xmlns:p14="http://schemas.microsoft.com/office/powerpoint/2010/main" val="3942408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Gerunds</a:t>
            </a:r>
            <a:endParaRPr lang="en-US" sz="5400" dirty="0"/>
          </a:p>
        </p:txBody>
      </p:sp>
      <p:sp>
        <p:nvSpPr>
          <p:cNvPr id="3" name="Content Placeholder 2"/>
          <p:cNvSpPr>
            <a:spLocks noGrp="1"/>
          </p:cNvSpPr>
          <p:nvPr>
            <p:ph idx="1"/>
          </p:nvPr>
        </p:nvSpPr>
        <p:spPr>
          <a:xfrm>
            <a:off x="94129" y="2084294"/>
            <a:ext cx="11967883" cy="4491318"/>
          </a:xfrm>
        </p:spPr>
        <p:txBody>
          <a:bodyPr>
            <a:normAutofit/>
          </a:bodyPr>
          <a:lstStyle/>
          <a:p>
            <a:pPr marL="0" indent="0">
              <a:buNone/>
            </a:pPr>
            <a:r>
              <a:rPr lang="en-US" sz="3600" dirty="0" smtClean="0"/>
              <a:t>Kevin </a:t>
            </a:r>
            <a:r>
              <a:rPr lang="en-US" sz="3600" u="sng" dirty="0" smtClean="0">
                <a:solidFill>
                  <a:srgbClr val="FFC000"/>
                </a:solidFill>
              </a:rPr>
              <a:t>is</a:t>
            </a:r>
            <a:r>
              <a:rPr lang="en-US" sz="3600" dirty="0" smtClean="0">
                <a:solidFill>
                  <a:srgbClr val="FFC000"/>
                </a:solidFill>
              </a:rPr>
              <a:t> </a:t>
            </a:r>
            <a:r>
              <a:rPr lang="en-US" sz="3600" b="1" u="sng" dirty="0" smtClean="0">
                <a:solidFill>
                  <a:schemeClr val="bg1"/>
                </a:solidFill>
              </a:rPr>
              <a:t>yawning</a:t>
            </a:r>
            <a:r>
              <a:rPr lang="en-US" sz="3600" dirty="0" smtClean="0">
                <a:solidFill>
                  <a:schemeClr val="bg1"/>
                </a:solidFill>
              </a:rPr>
              <a:t> </a:t>
            </a:r>
            <a:r>
              <a:rPr lang="en-US" sz="3600" dirty="0" smtClean="0"/>
              <a:t>at his desk.    </a:t>
            </a:r>
            <a:r>
              <a:rPr lang="en-US" dirty="0" smtClean="0"/>
              <a:t>(verb – </a:t>
            </a:r>
            <a:r>
              <a:rPr lang="en-US" dirty="0" smtClean="0">
                <a:solidFill>
                  <a:srgbClr val="FFC000"/>
                </a:solidFill>
              </a:rPr>
              <a:t>note helping verb</a:t>
            </a:r>
            <a:r>
              <a:rPr lang="en-US" dirty="0" smtClean="0"/>
              <a:t>)</a:t>
            </a:r>
          </a:p>
          <a:p>
            <a:pPr marL="0" indent="0">
              <a:buNone/>
            </a:pPr>
            <a:r>
              <a:rPr lang="en-US" sz="3600" dirty="0" smtClean="0"/>
              <a:t>The </a:t>
            </a:r>
            <a:r>
              <a:rPr lang="en-US" sz="3600" b="1" u="sng" dirty="0" smtClean="0">
                <a:solidFill>
                  <a:schemeClr val="bg1"/>
                </a:solidFill>
              </a:rPr>
              <a:t>yawning</a:t>
            </a:r>
            <a:r>
              <a:rPr lang="en-US" sz="3600" dirty="0" smtClean="0">
                <a:solidFill>
                  <a:schemeClr val="bg1"/>
                </a:solidFill>
              </a:rPr>
              <a:t> </a:t>
            </a:r>
            <a:r>
              <a:rPr lang="en-US" sz="3600" dirty="0" smtClean="0"/>
              <a:t>boy was very tired. </a:t>
            </a:r>
            <a:r>
              <a:rPr lang="en-US" dirty="0" smtClean="0"/>
              <a:t>(participle)</a:t>
            </a:r>
          </a:p>
          <a:p>
            <a:pPr marL="0" indent="0">
              <a:buNone/>
            </a:pPr>
            <a:r>
              <a:rPr lang="en-US" sz="3600" b="1" u="sng" dirty="0" smtClean="0">
                <a:solidFill>
                  <a:schemeClr val="bg1"/>
                </a:solidFill>
              </a:rPr>
              <a:t>Yawning</a:t>
            </a:r>
            <a:r>
              <a:rPr lang="en-US" sz="3600" dirty="0" smtClean="0">
                <a:solidFill>
                  <a:schemeClr val="bg1"/>
                </a:solidFill>
              </a:rPr>
              <a:t> </a:t>
            </a:r>
            <a:r>
              <a:rPr lang="en-US" sz="3600" dirty="0" smtClean="0"/>
              <a:t>is contagious.</a:t>
            </a:r>
            <a:r>
              <a:rPr lang="en-US" sz="3600" dirty="0"/>
              <a:t> </a:t>
            </a:r>
            <a:r>
              <a:rPr lang="en-US" sz="3600" dirty="0" smtClean="0"/>
              <a:t> </a:t>
            </a:r>
            <a:r>
              <a:rPr lang="en-US" dirty="0" smtClean="0"/>
              <a:t>(gerund)</a:t>
            </a:r>
          </a:p>
          <a:p>
            <a:pPr marL="0" indent="0">
              <a:buNone/>
            </a:pPr>
            <a:endParaRPr lang="en-US" sz="1200" dirty="0"/>
          </a:p>
          <a:p>
            <a:pPr marL="0" indent="0">
              <a:buNone/>
            </a:pPr>
            <a:r>
              <a:rPr lang="en-US" sz="3600" dirty="0" smtClean="0"/>
              <a:t>My sister </a:t>
            </a:r>
            <a:r>
              <a:rPr lang="en-US" sz="3600" b="1" dirty="0" smtClean="0">
                <a:solidFill>
                  <a:srgbClr val="FFC000"/>
                </a:solidFill>
              </a:rPr>
              <a:t>was</a:t>
            </a:r>
            <a:r>
              <a:rPr lang="en-US" sz="3600" dirty="0" smtClean="0">
                <a:solidFill>
                  <a:srgbClr val="FFC000"/>
                </a:solidFill>
              </a:rPr>
              <a:t> </a:t>
            </a:r>
            <a:r>
              <a:rPr lang="en-US" sz="3600" b="1" u="sng" dirty="0" smtClean="0">
                <a:solidFill>
                  <a:schemeClr val="bg1"/>
                </a:solidFill>
              </a:rPr>
              <a:t>sighing</a:t>
            </a:r>
            <a:r>
              <a:rPr lang="en-US" sz="3600" dirty="0" smtClean="0"/>
              <a:t>, and that upset me.  </a:t>
            </a:r>
            <a:r>
              <a:rPr lang="en-US" dirty="0" smtClean="0"/>
              <a:t>(verb – </a:t>
            </a:r>
            <a:r>
              <a:rPr lang="en-US" dirty="0" smtClean="0">
                <a:solidFill>
                  <a:srgbClr val="FFC000"/>
                </a:solidFill>
              </a:rPr>
              <a:t>helping verb</a:t>
            </a:r>
            <a:r>
              <a:rPr lang="en-US" dirty="0" smtClean="0"/>
              <a:t>)</a:t>
            </a:r>
          </a:p>
          <a:p>
            <a:pPr marL="0" indent="0">
              <a:buNone/>
            </a:pPr>
            <a:r>
              <a:rPr lang="en-US" sz="3600" b="1" u="sng" dirty="0" smtClean="0">
                <a:solidFill>
                  <a:schemeClr val="bg1"/>
                </a:solidFill>
              </a:rPr>
              <a:t>Sighing</a:t>
            </a:r>
            <a:r>
              <a:rPr lang="en-US" sz="3600" dirty="0" smtClean="0"/>
              <a:t>, my sister upset me. (participle)</a:t>
            </a:r>
          </a:p>
          <a:p>
            <a:pPr marL="0" indent="0">
              <a:buNone/>
            </a:pPr>
            <a:r>
              <a:rPr lang="en-US" sz="3600" dirty="0" smtClean="0"/>
              <a:t>My sister’s </a:t>
            </a:r>
            <a:r>
              <a:rPr lang="en-US" sz="3600" b="1" u="sng" dirty="0" smtClean="0">
                <a:solidFill>
                  <a:schemeClr val="bg1"/>
                </a:solidFill>
              </a:rPr>
              <a:t>sighing</a:t>
            </a:r>
            <a:r>
              <a:rPr lang="en-US" sz="3600" dirty="0" smtClean="0">
                <a:solidFill>
                  <a:schemeClr val="bg1"/>
                </a:solidFill>
              </a:rPr>
              <a:t> </a:t>
            </a:r>
            <a:r>
              <a:rPr lang="en-US" sz="3600" dirty="0" smtClean="0"/>
              <a:t>upset me.  (gerund)</a:t>
            </a:r>
          </a:p>
        </p:txBody>
      </p:sp>
    </p:spTree>
    <p:extLst>
      <p:ext uri="{BB962C8B-B14F-4D97-AF65-F5344CB8AC3E}">
        <p14:creationId xmlns:p14="http://schemas.microsoft.com/office/powerpoint/2010/main" val="3381841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Gerund Phrases</a:t>
            </a:r>
            <a:endParaRPr lang="en-US" sz="5400" dirty="0"/>
          </a:p>
        </p:txBody>
      </p:sp>
      <p:sp>
        <p:nvSpPr>
          <p:cNvPr id="3" name="Content Placeholder 2"/>
          <p:cNvSpPr>
            <a:spLocks noGrp="1"/>
          </p:cNvSpPr>
          <p:nvPr>
            <p:ph idx="1"/>
          </p:nvPr>
        </p:nvSpPr>
        <p:spPr>
          <a:xfrm>
            <a:off x="147918" y="2057400"/>
            <a:ext cx="11940987" cy="4518212"/>
          </a:xfrm>
        </p:spPr>
        <p:txBody>
          <a:bodyPr>
            <a:normAutofit/>
          </a:bodyPr>
          <a:lstStyle/>
          <a:p>
            <a:pPr marL="0" indent="0">
              <a:buNone/>
            </a:pPr>
            <a:r>
              <a:rPr lang="en-US" sz="3200" b="1" u="sng" dirty="0" smtClean="0">
                <a:solidFill>
                  <a:schemeClr val="bg1"/>
                </a:solidFill>
              </a:rPr>
              <a:t>Solo flying </a:t>
            </a:r>
            <a:r>
              <a:rPr lang="en-US" sz="3200" dirty="0" smtClean="0"/>
              <a:t>is not for beginners.</a:t>
            </a:r>
          </a:p>
          <a:p>
            <a:pPr marL="0" indent="0">
              <a:buNone/>
            </a:pPr>
            <a:r>
              <a:rPr lang="en-US" sz="3200" b="1" u="sng" dirty="0" smtClean="0">
                <a:solidFill>
                  <a:schemeClr val="bg1"/>
                </a:solidFill>
              </a:rPr>
              <a:t>Answering quickly </a:t>
            </a:r>
            <a:r>
              <a:rPr lang="en-US" sz="3200" dirty="0" smtClean="0"/>
              <a:t>is not always a good idea.</a:t>
            </a:r>
          </a:p>
          <a:p>
            <a:pPr marL="0" indent="0">
              <a:buNone/>
            </a:pPr>
            <a:r>
              <a:rPr lang="en-US" sz="3200" dirty="0" smtClean="0"/>
              <a:t>Many places in the city prohibit </a:t>
            </a:r>
            <a:r>
              <a:rPr lang="en-US" sz="3200" b="1" u="sng" dirty="0" smtClean="0"/>
              <a:t>walking on the grass</a:t>
            </a:r>
            <a:r>
              <a:rPr lang="en-US" sz="3200" dirty="0" smtClean="0"/>
              <a:t>.</a:t>
            </a:r>
          </a:p>
          <a:p>
            <a:pPr marL="0" indent="0">
              <a:buNone/>
            </a:pPr>
            <a:r>
              <a:rPr lang="en-US" sz="3200" dirty="0" smtClean="0"/>
              <a:t>Pete was incapable of </a:t>
            </a:r>
            <a:r>
              <a:rPr lang="en-US" sz="3200" b="1" u="sng" dirty="0" smtClean="0">
                <a:solidFill>
                  <a:schemeClr val="bg1"/>
                </a:solidFill>
              </a:rPr>
              <a:t>reciting the poem</a:t>
            </a:r>
            <a:r>
              <a:rPr lang="en-US" sz="3200" dirty="0" smtClean="0"/>
              <a:t>.</a:t>
            </a:r>
          </a:p>
          <a:p>
            <a:pPr marL="0" indent="0">
              <a:buNone/>
            </a:pPr>
            <a:r>
              <a:rPr lang="en-US" sz="3200" dirty="0" smtClean="0"/>
              <a:t>The algebra teacher tried </a:t>
            </a:r>
            <a:r>
              <a:rPr lang="en-US" sz="3200" b="1" u="sng" dirty="0" smtClean="0">
                <a:solidFill>
                  <a:schemeClr val="bg1"/>
                </a:solidFill>
              </a:rPr>
              <a:t>giving her students praise</a:t>
            </a:r>
            <a:r>
              <a:rPr lang="en-US" sz="3200" dirty="0" smtClean="0"/>
              <a:t>.</a:t>
            </a:r>
          </a:p>
          <a:p>
            <a:pPr marL="0" indent="0">
              <a:buNone/>
            </a:pPr>
            <a:endParaRPr lang="en-US" sz="3200" dirty="0"/>
          </a:p>
          <a:p>
            <a:pPr marL="0" indent="0">
              <a:buNone/>
            </a:pPr>
            <a:r>
              <a:rPr lang="en-US" sz="3200" dirty="0" smtClean="0">
                <a:solidFill>
                  <a:schemeClr val="bg1"/>
                </a:solidFill>
              </a:rPr>
              <a:t>Note gerund phrases contain the gerund and its modifiers.</a:t>
            </a:r>
            <a:endParaRPr lang="en-US" sz="3200" dirty="0">
              <a:solidFill>
                <a:schemeClr val="bg1"/>
              </a:solidFill>
            </a:endParaRPr>
          </a:p>
        </p:txBody>
      </p:sp>
    </p:spTree>
    <p:extLst>
      <p:ext uri="{BB962C8B-B14F-4D97-AF65-F5344CB8AC3E}">
        <p14:creationId xmlns:p14="http://schemas.microsoft.com/office/powerpoint/2010/main" val="96275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Infinitives</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smtClean="0"/>
              <a:t>An </a:t>
            </a:r>
            <a:r>
              <a:rPr lang="en-US" sz="4400" dirty="0" smtClean="0">
                <a:solidFill>
                  <a:schemeClr val="bg1"/>
                </a:solidFill>
              </a:rPr>
              <a:t>infinitive</a:t>
            </a:r>
            <a:r>
              <a:rPr lang="en-US" sz="4400" dirty="0" smtClean="0"/>
              <a:t> is a form of a verb that generally appears with the </a:t>
            </a:r>
            <a:r>
              <a:rPr lang="en-US" sz="4400" b="1" dirty="0" smtClean="0"/>
              <a:t>word</a:t>
            </a:r>
            <a:r>
              <a:rPr lang="en-US" sz="4400" dirty="0" smtClean="0"/>
              <a:t> </a:t>
            </a:r>
            <a:r>
              <a:rPr lang="en-US" sz="4400" dirty="0" smtClean="0">
                <a:solidFill>
                  <a:schemeClr val="bg1"/>
                </a:solidFill>
              </a:rPr>
              <a:t>“</a:t>
            </a:r>
            <a:r>
              <a:rPr lang="en-US" sz="4400" u="sng" dirty="0" smtClean="0">
                <a:solidFill>
                  <a:schemeClr val="bg1"/>
                </a:solidFill>
              </a:rPr>
              <a:t>to</a:t>
            </a:r>
            <a:r>
              <a:rPr lang="en-US" sz="4400" dirty="0" smtClean="0">
                <a:solidFill>
                  <a:schemeClr val="bg1"/>
                </a:solidFill>
              </a:rPr>
              <a:t>” in front of it</a:t>
            </a:r>
            <a:r>
              <a:rPr lang="en-US" sz="4400" dirty="0" smtClean="0"/>
              <a:t> and acts as a noun, an adjective, or an adverb.</a:t>
            </a:r>
            <a:endParaRPr lang="en-US" sz="4400" dirty="0"/>
          </a:p>
        </p:txBody>
      </p:sp>
    </p:spTree>
    <p:extLst>
      <p:ext uri="{BB962C8B-B14F-4D97-AF65-F5344CB8AC3E}">
        <p14:creationId xmlns:p14="http://schemas.microsoft.com/office/powerpoint/2010/main" val="4155409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Infinitives</a:t>
            </a:r>
            <a:endParaRPr lang="en-US" sz="5400" dirty="0"/>
          </a:p>
        </p:txBody>
      </p:sp>
      <p:sp>
        <p:nvSpPr>
          <p:cNvPr id="3" name="Content Placeholder 2"/>
          <p:cNvSpPr>
            <a:spLocks noGrp="1"/>
          </p:cNvSpPr>
          <p:nvPr>
            <p:ph idx="1"/>
          </p:nvPr>
        </p:nvSpPr>
        <p:spPr>
          <a:xfrm>
            <a:off x="147918" y="2205318"/>
            <a:ext cx="11940987" cy="4491317"/>
          </a:xfrm>
        </p:spPr>
        <p:txBody>
          <a:bodyPr/>
          <a:lstStyle/>
          <a:p>
            <a:r>
              <a:rPr lang="en-US" b="1" u="sng" dirty="0" smtClean="0">
                <a:solidFill>
                  <a:schemeClr val="bg1"/>
                </a:solidFill>
              </a:rPr>
              <a:t>To understand </a:t>
            </a:r>
            <a:r>
              <a:rPr lang="en-US" dirty="0" smtClean="0"/>
              <a:t>life requires maturity and acceptance. </a:t>
            </a:r>
            <a:r>
              <a:rPr lang="en-US" dirty="0"/>
              <a:t> </a:t>
            </a:r>
            <a:r>
              <a:rPr lang="en-US" dirty="0" smtClean="0"/>
              <a:t>(noun)</a:t>
            </a:r>
          </a:p>
          <a:p>
            <a:r>
              <a:rPr lang="en-US" dirty="0" smtClean="0"/>
              <a:t>The peasants decided </a:t>
            </a:r>
            <a:r>
              <a:rPr lang="en-US" b="1" u="sng" dirty="0" smtClean="0">
                <a:solidFill>
                  <a:schemeClr val="bg1"/>
                </a:solidFill>
              </a:rPr>
              <a:t>to rebel</a:t>
            </a:r>
            <a:r>
              <a:rPr lang="en-US" dirty="0" smtClean="0"/>
              <a:t>. (noun)</a:t>
            </a:r>
          </a:p>
          <a:p>
            <a:r>
              <a:rPr lang="en-US" dirty="0" smtClean="0"/>
              <a:t>The soldier’s only hope was </a:t>
            </a:r>
            <a:r>
              <a:rPr lang="en-US" b="1" u="sng" dirty="0" smtClean="0">
                <a:solidFill>
                  <a:schemeClr val="bg1"/>
                </a:solidFill>
              </a:rPr>
              <a:t>to surrender</a:t>
            </a:r>
            <a:r>
              <a:rPr lang="en-US" dirty="0" smtClean="0"/>
              <a:t>. (noun)</a:t>
            </a:r>
          </a:p>
          <a:p>
            <a:r>
              <a:rPr lang="en-US" dirty="0" smtClean="0"/>
              <a:t>I have no goal except </a:t>
            </a:r>
            <a:r>
              <a:rPr lang="en-US" b="1" u="sng" dirty="0" smtClean="0">
                <a:solidFill>
                  <a:schemeClr val="bg1"/>
                </a:solidFill>
              </a:rPr>
              <a:t>to finish school</a:t>
            </a:r>
            <a:r>
              <a:rPr lang="en-US" dirty="0" smtClean="0"/>
              <a:t>. (noun)</a:t>
            </a:r>
          </a:p>
          <a:p>
            <a:r>
              <a:rPr lang="en-US" dirty="0" smtClean="0"/>
              <a:t>You have only one choice, </a:t>
            </a:r>
            <a:r>
              <a:rPr lang="en-US" b="1" u="sng" dirty="0" smtClean="0">
                <a:solidFill>
                  <a:schemeClr val="bg1"/>
                </a:solidFill>
              </a:rPr>
              <a:t>to stay</a:t>
            </a:r>
            <a:r>
              <a:rPr lang="en-US" dirty="0" smtClean="0"/>
              <a:t>. (noun)</a:t>
            </a:r>
          </a:p>
          <a:p>
            <a:endParaRPr lang="en-US" dirty="0"/>
          </a:p>
          <a:p>
            <a:r>
              <a:rPr lang="en-US" dirty="0" smtClean="0"/>
              <a:t>The children showed a willingness </a:t>
            </a:r>
            <a:r>
              <a:rPr lang="en-US" b="1" u="sng" dirty="0" smtClean="0">
                <a:solidFill>
                  <a:schemeClr val="bg1"/>
                </a:solidFill>
              </a:rPr>
              <a:t>to cooperate</a:t>
            </a:r>
            <a:r>
              <a:rPr lang="en-US" dirty="0" smtClean="0"/>
              <a:t>. (adjective)</a:t>
            </a:r>
          </a:p>
          <a:p>
            <a:r>
              <a:rPr lang="en-US" dirty="0" smtClean="0"/>
              <a:t>Some people were unable </a:t>
            </a:r>
            <a:r>
              <a:rPr lang="en-US" b="1" u="sng" dirty="0" smtClean="0">
                <a:solidFill>
                  <a:schemeClr val="bg1"/>
                </a:solidFill>
              </a:rPr>
              <a:t>to fight</a:t>
            </a:r>
            <a:r>
              <a:rPr lang="en-US" dirty="0" smtClean="0"/>
              <a:t>. (adverb)</a:t>
            </a:r>
            <a:endParaRPr lang="en-US" dirty="0"/>
          </a:p>
        </p:txBody>
      </p:sp>
    </p:spTree>
    <p:extLst>
      <p:ext uri="{BB962C8B-B14F-4D97-AF65-F5344CB8AC3E}">
        <p14:creationId xmlns:p14="http://schemas.microsoft.com/office/powerpoint/2010/main" val="159276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Phrases</a:t>
            </a:r>
            <a:endParaRPr lang="en-US" sz="5400" dirty="0"/>
          </a:p>
        </p:txBody>
      </p:sp>
      <p:sp>
        <p:nvSpPr>
          <p:cNvPr id="3" name="Content Placeholder 2"/>
          <p:cNvSpPr>
            <a:spLocks noGrp="1"/>
          </p:cNvSpPr>
          <p:nvPr>
            <p:ph idx="1"/>
          </p:nvPr>
        </p:nvSpPr>
        <p:spPr>
          <a:xfrm>
            <a:off x="282389" y="2336873"/>
            <a:ext cx="11295530" cy="3599316"/>
          </a:xfrm>
        </p:spPr>
        <p:txBody>
          <a:bodyPr>
            <a:normAutofit/>
          </a:bodyPr>
          <a:lstStyle/>
          <a:p>
            <a:pPr marL="0" indent="0">
              <a:buNone/>
            </a:pPr>
            <a:r>
              <a:rPr lang="en-US" sz="4000" dirty="0" smtClean="0"/>
              <a:t>When one adjective or adverb cannot convey enough information, a phrase can contribute more detail to a sentence.  A </a:t>
            </a:r>
            <a:r>
              <a:rPr lang="en-US" sz="4000" dirty="0" smtClean="0">
                <a:solidFill>
                  <a:schemeClr val="bg1"/>
                </a:solidFill>
              </a:rPr>
              <a:t>phrase</a:t>
            </a:r>
            <a:r>
              <a:rPr lang="en-US" sz="4000" dirty="0" smtClean="0"/>
              <a:t> is a group of words that does not include a subject and verb and cannot stand alone as a sentence.</a:t>
            </a:r>
            <a:endParaRPr lang="en-US" sz="4000" dirty="0"/>
          </a:p>
        </p:txBody>
      </p:sp>
    </p:spTree>
    <p:extLst>
      <p:ext uri="{BB962C8B-B14F-4D97-AF65-F5344CB8AC3E}">
        <p14:creationId xmlns:p14="http://schemas.microsoft.com/office/powerpoint/2010/main" val="537855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Participle Phrases</a:t>
            </a:r>
            <a:endParaRPr lang="en-US" sz="5400" dirty="0"/>
          </a:p>
        </p:txBody>
      </p:sp>
      <p:sp>
        <p:nvSpPr>
          <p:cNvPr id="3" name="Content Placeholder 2"/>
          <p:cNvSpPr>
            <a:spLocks noGrp="1"/>
          </p:cNvSpPr>
          <p:nvPr>
            <p:ph idx="1"/>
          </p:nvPr>
        </p:nvSpPr>
        <p:spPr>
          <a:xfrm>
            <a:off x="0" y="2030506"/>
            <a:ext cx="12191999" cy="4303059"/>
          </a:xfrm>
        </p:spPr>
        <p:txBody>
          <a:bodyPr>
            <a:normAutofit/>
          </a:bodyPr>
          <a:lstStyle/>
          <a:p>
            <a:pPr marL="0" indent="0">
              <a:buNone/>
            </a:pPr>
            <a:r>
              <a:rPr lang="en-US" sz="3200" dirty="0" smtClean="0"/>
              <a:t>The most common kinds of participles are present participles and past participles.  The two participles can be distinguished from one another by their endings.</a:t>
            </a:r>
          </a:p>
          <a:p>
            <a:pPr marL="0" indent="0">
              <a:buNone/>
            </a:pPr>
            <a:endParaRPr lang="en-US" sz="1200" dirty="0"/>
          </a:p>
          <a:p>
            <a:pPr marL="0" indent="0">
              <a:buNone/>
            </a:pPr>
            <a:r>
              <a:rPr lang="en-US" sz="3200" dirty="0" smtClean="0">
                <a:solidFill>
                  <a:schemeClr val="bg1"/>
                </a:solidFill>
              </a:rPr>
              <a:t>Present participles </a:t>
            </a:r>
            <a:r>
              <a:rPr lang="en-US" sz="3200" dirty="0" smtClean="0"/>
              <a:t>usually end in –</a:t>
            </a:r>
            <a:r>
              <a:rPr lang="en-US" sz="3200" dirty="0" err="1" smtClean="0"/>
              <a:t>ing</a:t>
            </a:r>
            <a:r>
              <a:rPr lang="en-US" sz="3200" dirty="0" smtClean="0"/>
              <a:t> (frightening, entertaining)</a:t>
            </a:r>
          </a:p>
          <a:p>
            <a:pPr marL="0" indent="0">
              <a:buNone/>
            </a:pPr>
            <a:endParaRPr lang="en-US" sz="1200" dirty="0" smtClean="0"/>
          </a:p>
          <a:p>
            <a:pPr marL="0" indent="0">
              <a:buNone/>
            </a:pPr>
            <a:r>
              <a:rPr lang="en-US" sz="3200" dirty="0" smtClean="0">
                <a:solidFill>
                  <a:schemeClr val="bg1"/>
                </a:solidFill>
              </a:rPr>
              <a:t>Past participles </a:t>
            </a:r>
            <a:r>
              <a:rPr lang="en-US" sz="3200" dirty="0" smtClean="0"/>
              <a:t>usually end in – </a:t>
            </a:r>
            <a:r>
              <a:rPr lang="en-US" sz="3200" dirty="0" err="1" smtClean="0"/>
              <a:t>ed</a:t>
            </a:r>
            <a:r>
              <a:rPr lang="en-US" sz="3200" dirty="0" smtClean="0"/>
              <a:t> (frightened, entertained), but many have irregular endings, such as –t or – </a:t>
            </a:r>
            <a:r>
              <a:rPr lang="en-US" sz="3200" dirty="0" err="1" smtClean="0"/>
              <a:t>en</a:t>
            </a:r>
            <a:r>
              <a:rPr lang="en-US" sz="3200" dirty="0" smtClean="0"/>
              <a:t> (burnt, written).</a:t>
            </a:r>
          </a:p>
        </p:txBody>
      </p:sp>
    </p:spTree>
    <p:extLst>
      <p:ext uri="{BB962C8B-B14F-4D97-AF65-F5344CB8AC3E}">
        <p14:creationId xmlns:p14="http://schemas.microsoft.com/office/powerpoint/2010/main" val="2042556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Participle Phrases</a:t>
            </a:r>
            <a:endParaRPr lang="en-US" sz="5400" dirty="0"/>
          </a:p>
        </p:txBody>
      </p:sp>
      <p:sp>
        <p:nvSpPr>
          <p:cNvPr id="3" name="Content Placeholder 2"/>
          <p:cNvSpPr>
            <a:spLocks noGrp="1"/>
          </p:cNvSpPr>
          <p:nvPr>
            <p:ph idx="1"/>
          </p:nvPr>
        </p:nvSpPr>
        <p:spPr>
          <a:xfrm>
            <a:off x="188259" y="2336873"/>
            <a:ext cx="11887200" cy="3599316"/>
          </a:xfrm>
        </p:spPr>
        <p:txBody>
          <a:bodyPr>
            <a:normAutofit/>
          </a:bodyPr>
          <a:lstStyle/>
          <a:p>
            <a:r>
              <a:rPr lang="en-US" sz="3200" dirty="0" smtClean="0"/>
              <a:t>The </a:t>
            </a:r>
            <a:r>
              <a:rPr lang="en-US" sz="3200" b="1" u="sng" dirty="0" smtClean="0">
                <a:solidFill>
                  <a:schemeClr val="bg1"/>
                </a:solidFill>
              </a:rPr>
              <a:t>limping</a:t>
            </a:r>
            <a:r>
              <a:rPr lang="en-US" sz="3200" dirty="0" smtClean="0">
                <a:solidFill>
                  <a:schemeClr val="bg1"/>
                </a:solidFill>
              </a:rPr>
              <a:t> </a:t>
            </a:r>
            <a:r>
              <a:rPr lang="en-US" sz="3200" dirty="0" smtClean="0"/>
              <a:t>hiker favored his </a:t>
            </a:r>
            <a:r>
              <a:rPr lang="en-US" sz="3200" b="1" u="sng" dirty="0" smtClean="0">
                <a:solidFill>
                  <a:schemeClr val="bg1"/>
                </a:solidFill>
              </a:rPr>
              <a:t>aching</a:t>
            </a:r>
            <a:r>
              <a:rPr lang="en-US" sz="3200" dirty="0" smtClean="0">
                <a:solidFill>
                  <a:schemeClr val="bg1"/>
                </a:solidFill>
              </a:rPr>
              <a:t> </a:t>
            </a:r>
            <a:r>
              <a:rPr lang="en-US" sz="3200" dirty="0" smtClean="0"/>
              <a:t>ankle. (present)</a:t>
            </a:r>
          </a:p>
          <a:p>
            <a:r>
              <a:rPr lang="en-US" sz="3200" dirty="0" smtClean="0"/>
              <a:t>Irma’s </a:t>
            </a:r>
            <a:r>
              <a:rPr lang="en-US" sz="3200" b="1" u="sng" dirty="0" smtClean="0">
                <a:solidFill>
                  <a:schemeClr val="bg1"/>
                </a:solidFill>
              </a:rPr>
              <a:t>shining</a:t>
            </a:r>
            <a:r>
              <a:rPr lang="en-US" sz="3200" dirty="0" smtClean="0">
                <a:solidFill>
                  <a:schemeClr val="bg1"/>
                </a:solidFill>
              </a:rPr>
              <a:t> </a:t>
            </a:r>
            <a:r>
              <a:rPr lang="en-US" sz="3200" dirty="0" smtClean="0"/>
              <a:t>eyes betrayed her excitement. (present)</a:t>
            </a:r>
          </a:p>
          <a:p>
            <a:r>
              <a:rPr lang="en-US" sz="3200" b="1" u="sng" dirty="0" smtClean="0">
                <a:solidFill>
                  <a:schemeClr val="bg1"/>
                </a:solidFill>
              </a:rPr>
              <a:t>Confused</a:t>
            </a:r>
            <a:r>
              <a:rPr lang="en-US" sz="3200" dirty="0" smtClean="0"/>
              <a:t>, Nan returned to her </a:t>
            </a:r>
            <a:r>
              <a:rPr lang="en-US" sz="3200" b="1" u="sng" dirty="0" smtClean="0">
                <a:solidFill>
                  <a:schemeClr val="bg1"/>
                </a:solidFill>
              </a:rPr>
              <a:t>interrupted</a:t>
            </a:r>
            <a:r>
              <a:rPr lang="en-US" sz="3200" dirty="0" smtClean="0">
                <a:solidFill>
                  <a:schemeClr val="bg1"/>
                </a:solidFill>
              </a:rPr>
              <a:t> </a:t>
            </a:r>
            <a:r>
              <a:rPr lang="en-US" sz="3200" dirty="0" smtClean="0"/>
              <a:t>work. (past)</a:t>
            </a:r>
          </a:p>
          <a:p>
            <a:r>
              <a:rPr lang="en-US" sz="3200" dirty="0" smtClean="0"/>
              <a:t>The </a:t>
            </a:r>
            <a:r>
              <a:rPr lang="en-US" sz="3200" b="1" u="sng" dirty="0" smtClean="0">
                <a:solidFill>
                  <a:schemeClr val="bg1"/>
                </a:solidFill>
              </a:rPr>
              <a:t>shattered</a:t>
            </a:r>
            <a:r>
              <a:rPr lang="en-US" sz="3200" dirty="0" smtClean="0">
                <a:solidFill>
                  <a:schemeClr val="bg1"/>
                </a:solidFill>
              </a:rPr>
              <a:t> </a:t>
            </a:r>
            <a:r>
              <a:rPr lang="en-US" sz="3200" dirty="0" smtClean="0"/>
              <a:t>window needs replacement. (past)</a:t>
            </a:r>
          </a:p>
          <a:p>
            <a:endParaRPr lang="en-US" sz="3200" dirty="0"/>
          </a:p>
          <a:p>
            <a:pPr marL="0" indent="0">
              <a:buNone/>
            </a:pPr>
            <a:r>
              <a:rPr lang="en-US" sz="3200" dirty="0" smtClean="0">
                <a:solidFill>
                  <a:schemeClr val="bg1"/>
                </a:solidFill>
              </a:rPr>
              <a:t>A participle is a form of a verb that can act </a:t>
            </a:r>
            <a:r>
              <a:rPr lang="en-US" sz="3200" b="1" u="sng" dirty="0" smtClean="0">
                <a:solidFill>
                  <a:srgbClr val="FFC000"/>
                </a:solidFill>
              </a:rPr>
              <a:t>as an adjective</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3881663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Participle Phrases</a:t>
            </a:r>
            <a:endParaRPr lang="en-US" sz="5400" dirty="0"/>
          </a:p>
        </p:txBody>
      </p:sp>
      <p:sp>
        <p:nvSpPr>
          <p:cNvPr id="3" name="Content Placeholder 2"/>
          <p:cNvSpPr>
            <a:spLocks noGrp="1"/>
          </p:cNvSpPr>
          <p:nvPr>
            <p:ph idx="1"/>
          </p:nvPr>
        </p:nvSpPr>
        <p:spPr>
          <a:xfrm>
            <a:off x="107576" y="2336873"/>
            <a:ext cx="11927541" cy="3599316"/>
          </a:xfrm>
        </p:spPr>
        <p:txBody>
          <a:bodyPr>
            <a:normAutofit/>
          </a:bodyPr>
          <a:lstStyle/>
          <a:p>
            <a:pPr marL="0" indent="0">
              <a:buNone/>
            </a:pPr>
            <a:r>
              <a:rPr lang="en-US" sz="4800" dirty="0" smtClean="0">
                <a:solidFill>
                  <a:schemeClr val="bg1"/>
                </a:solidFill>
              </a:rPr>
              <a:t>REMEMBER</a:t>
            </a:r>
            <a:r>
              <a:rPr lang="en-US" sz="4800" dirty="0" smtClean="0"/>
              <a:t> a </a:t>
            </a:r>
            <a:r>
              <a:rPr lang="en-US" sz="4800" b="1" dirty="0" smtClean="0">
                <a:solidFill>
                  <a:srgbClr val="FFC000"/>
                </a:solidFill>
              </a:rPr>
              <a:t>verb</a:t>
            </a:r>
            <a:r>
              <a:rPr lang="en-US" sz="4800" dirty="0" smtClean="0"/>
              <a:t> shows an action, a condition, or the fact that something exists.  A </a:t>
            </a:r>
            <a:r>
              <a:rPr lang="en-US" sz="4800" b="1" dirty="0" smtClean="0">
                <a:solidFill>
                  <a:srgbClr val="FFC000"/>
                </a:solidFill>
              </a:rPr>
              <a:t>participle</a:t>
            </a:r>
            <a:r>
              <a:rPr lang="en-US" sz="4800" dirty="0" smtClean="0">
                <a:solidFill>
                  <a:srgbClr val="FFC000"/>
                </a:solidFill>
              </a:rPr>
              <a:t> </a:t>
            </a:r>
            <a:r>
              <a:rPr lang="en-US" sz="4800" dirty="0" smtClean="0"/>
              <a:t>acting as an adjective modifies a noun or pronoun.</a:t>
            </a:r>
            <a:endParaRPr lang="en-US" sz="4800" dirty="0"/>
          </a:p>
        </p:txBody>
      </p:sp>
    </p:spTree>
    <p:extLst>
      <p:ext uri="{BB962C8B-B14F-4D97-AF65-F5344CB8AC3E}">
        <p14:creationId xmlns:p14="http://schemas.microsoft.com/office/powerpoint/2010/main" val="10026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Kinds of Phrases</a:t>
            </a:r>
            <a:endParaRPr lang="en-US" sz="5400" dirty="0"/>
          </a:p>
        </p:txBody>
      </p:sp>
      <p:sp>
        <p:nvSpPr>
          <p:cNvPr id="3" name="Content Placeholder 2"/>
          <p:cNvSpPr>
            <a:spLocks noGrp="1"/>
          </p:cNvSpPr>
          <p:nvPr>
            <p:ph idx="1"/>
          </p:nvPr>
        </p:nvSpPr>
        <p:spPr>
          <a:xfrm>
            <a:off x="680321" y="2336872"/>
            <a:ext cx="9613861" cy="4373209"/>
          </a:xfrm>
        </p:spPr>
        <p:txBody>
          <a:bodyPr>
            <a:noAutofit/>
          </a:bodyPr>
          <a:lstStyle/>
          <a:p>
            <a:r>
              <a:rPr lang="en-US" sz="4800" dirty="0" smtClean="0"/>
              <a:t>Prepositional phrases</a:t>
            </a:r>
          </a:p>
          <a:p>
            <a:r>
              <a:rPr lang="en-US" sz="4800" dirty="0" smtClean="0"/>
              <a:t>Appositive phrases</a:t>
            </a:r>
          </a:p>
          <a:p>
            <a:r>
              <a:rPr lang="en-US" sz="4800" dirty="0" smtClean="0"/>
              <a:t>Participial phrases</a:t>
            </a:r>
          </a:p>
          <a:p>
            <a:r>
              <a:rPr lang="en-US" sz="4800" dirty="0" smtClean="0"/>
              <a:t>Gerund phrases</a:t>
            </a:r>
          </a:p>
          <a:p>
            <a:r>
              <a:rPr lang="en-US" sz="4800" dirty="0" smtClean="0"/>
              <a:t>Infinitive phrases</a:t>
            </a:r>
            <a:endParaRPr lang="en-US" sz="4800" dirty="0"/>
          </a:p>
        </p:txBody>
      </p:sp>
    </p:spTree>
    <p:extLst>
      <p:ext uri="{BB962C8B-B14F-4D97-AF65-F5344CB8AC3E}">
        <p14:creationId xmlns:p14="http://schemas.microsoft.com/office/powerpoint/2010/main" val="247190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Prepositional Phrases</a:t>
            </a:r>
            <a:endParaRPr lang="en-US" sz="5400" dirty="0"/>
          </a:p>
        </p:txBody>
      </p:sp>
      <p:sp>
        <p:nvSpPr>
          <p:cNvPr id="3" name="Content Placeholder 2"/>
          <p:cNvSpPr>
            <a:spLocks noGrp="1"/>
          </p:cNvSpPr>
          <p:nvPr>
            <p:ph idx="1"/>
          </p:nvPr>
        </p:nvSpPr>
        <p:spPr>
          <a:xfrm>
            <a:off x="121024" y="2111188"/>
            <a:ext cx="11833411" cy="4531659"/>
          </a:xfrm>
        </p:spPr>
        <p:txBody>
          <a:bodyPr>
            <a:normAutofit/>
          </a:bodyPr>
          <a:lstStyle/>
          <a:p>
            <a:pPr marL="0" indent="0">
              <a:buNone/>
            </a:pPr>
            <a:r>
              <a:rPr lang="en-US" sz="3200" dirty="0" smtClean="0"/>
              <a:t>A prepositional phrase consists of a preposition and a noun or pronoun, called the object of the preposition.</a:t>
            </a:r>
          </a:p>
          <a:p>
            <a:endParaRPr lang="en-US" sz="800" dirty="0"/>
          </a:p>
          <a:p>
            <a:r>
              <a:rPr lang="en-US" sz="3600" dirty="0">
                <a:solidFill>
                  <a:schemeClr val="bg1"/>
                </a:solidFill>
              </a:rPr>
              <a:t>b</a:t>
            </a:r>
            <a:r>
              <a:rPr lang="en-US" sz="3600" dirty="0" smtClean="0">
                <a:solidFill>
                  <a:schemeClr val="bg1"/>
                </a:solidFill>
              </a:rPr>
              <a:t>etween </a:t>
            </a:r>
            <a:r>
              <a:rPr lang="en-US" sz="3600" dirty="0" smtClean="0"/>
              <a:t>the </a:t>
            </a:r>
            <a:r>
              <a:rPr lang="en-US" sz="3600" u="sng" dirty="0" smtClean="0"/>
              <a:t>window</a:t>
            </a:r>
            <a:r>
              <a:rPr lang="en-US" sz="3600" dirty="0" smtClean="0"/>
              <a:t> and the </a:t>
            </a:r>
            <a:r>
              <a:rPr lang="en-US" sz="3600" u="sng" dirty="0" smtClean="0"/>
              <a:t>wall</a:t>
            </a:r>
          </a:p>
          <a:p>
            <a:pPr marL="0" indent="0">
              <a:buNone/>
            </a:pPr>
            <a:r>
              <a:rPr lang="en-US" sz="1400" dirty="0"/>
              <a:t> </a:t>
            </a:r>
            <a:r>
              <a:rPr lang="en-US" sz="1400" dirty="0" smtClean="0"/>
              <a:t>        </a:t>
            </a:r>
            <a:r>
              <a:rPr lang="en-US" sz="1400" dirty="0" smtClean="0">
                <a:solidFill>
                  <a:schemeClr val="bg1"/>
                </a:solidFill>
              </a:rPr>
              <a:t>preposition</a:t>
            </a:r>
            <a:r>
              <a:rPr lang="en-US" sz="1400" dirty="0" smtClean="0"/>
              <a:t>                                     object                                                </a:t>
            </a:r>
            <a:r>
              <a:rPr lang="en-US" sz="1400" dirty="0" err="1" smtClean="0"/>
              <a:t>object</a:t>
            </a:r>
            <a:endParaRPr lang="en-US" sz="1400" dirty="0" smtClean="0"/>
          </a:p>
          <a:p>
            <a:r>
              <a:rPr lang="en-US" sz="3600" dirty="0" smtClean="0">
                <a:solidFill>
                  <a:schemeClr val="bg1"/>
                </a:solidFill>
              </a:rPr>
              <a:t>with </a:t>
            </a:r>
            <a:r>
              <a:rPr lang="en-US" sz="3600" dirty="0" smtClean="0"/>
              <a:t>the </a:t>
            </a:r>
            <a:r>
              <a:rPr lang="en-US" sz="3600" u="sng" dirty="0" smtClean="0"/>
              <a:t>wind</a:t>
            </a:r>
            <a:r>
              <a:rPr lang="en-US" sz="3600" dirty="0" smtClean="0"/>
              <a:t> and the freezing </a:t>
            </a:r>
            <a:r>
              <a:rPr lang="en-US" sz="3600" u="sng" dirty="0" smtClean="0"/>
              <a:t>rain</a:t>
            </a:r>
          </a:p>
          <a:p>
            <a:pPr marL="0" indent="0">
              <a:buNone/>
            </a:pPr>
            <a:r>
              <a:rPr lang="en-US" sz="1400" dirty="0"/>
              <a:t> </a:t>
            </a:r>
            <a:r>
              <a:rPr lang="en-US" sz="1400" dirty="0" smtClean="0"/>
              <a:t>     </a:t>
            </a:r>
            <a:r>
              <a:rPr lang="en-US" sz="1400" dirty="0" smtClean="0">
                <a:solidFill>
                  <a:schemeClr val="bg1"/>
                </a:solidFill>
              </a:rPr>
              <a:t>Preposition</a:t>
            </a:r>
            <a:r>
              <a:rPr lang="en-US" sz="1400" dirty="0" smtClean="0"/>
              <a:t>                    object                                                                           </a:t>
            </a:r>
            <a:r>
              <a:rPr lang="en-US" sz="1400" dirty="0" err="1" smtClean="0"/>
              <a:t>object</a:t>
            </a:r>
            <a:endParaRPr lang="en-US" sz="1400" dirty="0" smtClean="0"/>
          </a:p>
          <a:p>
            <a:r>
              <a:rPr lang="en-US" sz="3600" dirty="0">
                <a:solidFill>
                  <a:schemeClr val="bg1"/>
                </a:solidFill>
              </a:rPr>
              <a:t>b</a:t>
            </a:r>
            <a:r>
              <a:rPr lang="en-US" sz="3600" dirty="0" smtClean="0">
                <a:solidFill>
                  <a:schemeClr val="bg1"/>
                </a:solidFill>
              </a:rPr>
              <a:t>eside</a:t>
            </a:r>
            <a:r>
              <a:rPr lang="en-US" sz="3600" dirty="0" smtClean="0"/>
              <a:t> the </a:t>
            </a:r>
            <a:r>
              <a:rPr lang="en-US" sz="3600" u="sng" dirty="0" smtClean="0"/>
              <a:t>underground</a:t>
            </a:r>
            <a:r>
              <a:rPr lang="en-US" sz="3600" dirty="0" smtClean="0"/>
              <a:t> stream and </a:t>
            </a:r>
            <a:r>
              <a:rPr lang="en-US" sz="3600" u="sng" dirty="0" smtClean="0"/>
              <a:t>rock</a:t>
            </a:r>
          </a:p>
          <a:p>
            <a:r>
              <a:rPr lang="en-US" sz="1400" dirty="0" smtClean="0">
                <a:solidFill>
                  <a:schemeClr val="bg1"/>
                </a:solidFill>
              </a:rPr>
              <a:t>Preposition</a:t>
            </a:r>
            <a:r>
              <a:rPr lang="en-US" sz="1400" dirty="0" smtClean="0"/>
              <a:t>                                        </a:t>
            </a:r>
            <a:r>
              <a:rPr lang="en-US" sz="1400" dirty="0"/>
              <a:t>object                                                                           </a:t>
            </a:r>
            <a:r>
              <a:rPr lang="en-US" sz="1400" dirty="0" err="1"/>
              <a:t>object</a:t>
            </a:r>
            <a:endParaRPr lang="en-US" sz="1400" dirty="0"/>
          </a:p>
        </p:txBody>
      </p:sp>
    </p:spTree>
    <p:extLst>
      <p:ext uri="{BB962C8B-B14F-4D97-AF65-F5344CB8AC3E}">
        <p14:creationId xmlns:p14="http://schemas.microsoft.com/office/powerpoint/2010/main" val="74121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Adjectival Phrases</a:t>
            </a:r>
            <a:endParaRPr lang="en-US" sz="5400" dirty="0"/>
          </a:p>
        </p:txBody>
      </p:sp>
      <p:sp>
        <p:nvSpPr>
          <p:cNvPr id="3" name="Content Placeholder 2"/>
          <p:cNvSpPr>
            <a:spLocks noGrp="1"/>
          </p:cNvSpPr>
          <p:nvPr>
            <p:ph idx="1"/>
          </p:nvPr>
        </p:nvSpPr>
        <p:spPr>
          <a:xfrm>
            <a:off x="188259" y="2124635"/>
            <a:ext cx="11833412" cy="4410636"/>
          </a:xfrm>
        </p:spPr>
        <p:txBody>
          <a:bodyPr>
            <a:normAutofit/>
          </a:bodyPr>
          <a:lstStyle/>
          <a:p>
            <a:pPr marL="0" indent="0">
              <a:buNone/>
            </a:pPr>
            <a:r>
              <a:rPr lang="en-US" sz="2800" dirty="0" smtClean="0"/>
              <a:t>An adjectival phrase is a prepositional phrase that modifies(describes) a noun or pronoun by telling what kind or which one.</a:t>
            </a:r>
          </a:p>
          <a:p>
            <a:pPr marL="0" indent="0">
              <a:buNone/>
            </a:pPr>
            <a:r>
              <a:rPr lang="en-US" sz="2800" dirty="0" smtClean="0"/>
              <a:t>A painting </a:t>
            </a:r>
            <a:r>
              <a:rPr lang="en-US" sz="2800" b="1" u="sng" dirty="0" smtClean="0">
                <a:solidFill>
                  <a:schemeClr val="bg1"/>
                </a:solidFill>
              </a:rPr>
              <a:t>of great beauty </a:t>
            </a:r>
            <a:r>
              <a:rPr lang="en-US" sz="2800" dirty="0" smtClean="0"/>
              <a:t>hung in the palace. </a:t>
            </a:r>
          </a:p>
          <a:p>
            <a:pPr marL="0" indent="0">
              <a:buNone/>
            </a:pPr>
            <a:r>
              <a:rPr lang="en-US" sz="2800" dirty="0" smtClean="0"/>
              <a:t>Mary had lunch </a:t>
            </a:r>
            <a:r>
              <a:rPr lang="en-US" sz="2800" b="1" u="sng" dirty="0" smtClean="0">
                <a:solidFill>
                  <a:schemeClr val="bg1"/>
                </a:solidFill>
              </a:rPr>
              <a:t>from a </a:t>
            </a:r>
            <a:r>
              <a:rPr lang="en-US" sz="2800" b="1" u="sng" dirty="0" err="1" smtClean="0">
                <a:solidFill>
                  <a:schemeClr val="bg1"/>
                </a:solidFill>
              </a:rPr>
              <a:t>paperbag</a:t>
            </a:r>
            <a:r>
              <a:rPr lang="en-US" sz="2800" dirty="0" smtClean="0"/>
              <a:t>. </a:t>
            </a:r>
          </a:p>
          <a:p>
            <a:pPr marL="0" indent="0">
              <a:buNone/>
            </a:pPr>
            <a:r>
              <a:rPr lang="en-US" sz="2800" dirty="0" smtClean="0"/>
              <a:t>The mansion </a:t>
            </a:r>
            <a:r>
              <a:rPr lang="en-US" sz="2800" b="1" u="sng" dirty="0" smtClean="0">
                <a:solidFill>
                  <a:schemeClr val="bg1"/>
                </a:solidFill>
              </a:rPr>
              <a:t>across the road</a:t>
            </a:r>
            <a:r>
              <a:rPr lang="en-US" sz="2800" dirty="0" smtClean="0"/>
              <a:t> has been abandoned.</a:t>
            </a:r>
          </a:p>
          <a:p>
            <a:pPr marL="0" indent="0">
              <a:buNone/>
            </a:pPr>
            <a:r>
              <a:rPr lang="en-US" sz="2800" dirty="0" smtClean="0"/>
              <a:t>Let’s take a picture </a:t>
            </a:r>
            <a:r>
              <a:rPr lang="en-US" sz="2800" b="1" u="sng" dirty="0" smtClean="0">
                <a:solidFill>
                  <a:schemeClr val="bg1"/>
                </a:solidFill>
              </a:rPr>
              <a:t>of the Eiffel Tower</a:t>
            </a:r>
            <a:r>
              <a:rPr lang="en-US" sz="2800" dirty="0" smtClean="0"/>
              <a:t>.</a:t>
            </a:r>
          </a:p>
          <a:p>
            <a:pPr marL="0" indent="0">
              <a:buNone/>
            </a:pPr>
            <a:r>
              <a:rPr lang="en-US" sz="2800" dirty="0" smtClean="0"/>
              <a:t>I gave the people </a:t>
            </a:r>
            <a:r>
              <a:rPr lang="en-US" sz="2800" b="1" u="sng" dirty="0" smtClean="0">
                <a:solidFill>
                  <a:schemeClr val="bg1"/>
                </a:solidFill>
              </a:rPr>
              <a:t>on the bus </a:t>
            </a:r>
            <a:r>
              <a:rPr lang="en-US" sz="2800" dirty="0" smtClean="0"/>
              <a:t>a tour.</a:t>
            </a:r>
          </a:p>
          <a:p>
            <a:pPr marL="0" indent="0">
              <a:buNone/>
            </a:pPr>
            <a:r>
              <a:rPr lang="en-US" sz="2800" dirty="0" smtClean="0"/>
              <a:t>France is a country </a:t>
            </a:r>
            <a:r>
              <a:rPr lang="en-US" sz="2800" b="1" u="sng" dirty="0" smtClean="0">
                <a:solidFill>
                  <a:schemeClr val="bg1"/>
                </a:solidFill>
              </a:rPr>
              <a:t>with many charms</a:t>
            </a:r>
            <a:r>
              <a:rPr lang="en-US" sz="2800" dirty="0" smtClean="0"/>
              <a:t>.</a:t>
            </a:r>
            <a:endParaRPr lang="en-US" sz="2800" dirty="0"/>
          </a:p>
        </p:txBody>
      </p:sp>
    </p:spTree>
    <p:extLst>
      <p:ext uri="{BB962C8B-B14F-4D97-AF65-F5344CB8AC3E}">
        <p14:creationId xmlns:p14="http://schemas.microsoft.com/office/powerpoint/2010/main" val="236819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Adjectival Phrases</a:t>
            </a:r>
            <a:endParaRPr lang="en-US" sz="5400" dirty="0"/>
          </a:p>
        </p:txBody>
      </p:sp>
      <p:sp>
        <p:nvSpPr>
          <p:cNvPr id="3" name="Content Placeholder 2"/>
          <p:cNvSpPr>
            <a:spLocks noGrp="1"/>
          </p:cNvSpPr>
          <p:nvPr>
            <p:ph idx="1"/>
          </p:nvPr>
        </p:nvSpPr>
        <p:spPr>
          <a:xfrm>
            <a:off x="0" y="2336873"/>
            <a:ext cx="12062012" cy="3599316"/>
          </a:xfrm>
        </p:spPr>
        <p:txBody>
          <a:bodyPr>
            <a:noAutofit/>
          </a:bodyPr>
          <a:lstStyle/>
          <a:p>
            <a:pPr marL="0" indent="0">
              <a:buNone/>
            </a:pPr>
            <a:r>
              <a:rPr lang="en-US" sz="4400" dirty="0" smtClean="0"/>
              <a:t>A sentence may contain two or more adjectival phrases.</a:t>
            </a:r>
          </a:p>
          <a:p>
            <a:pPr marL="0" indent="0">
              <a:buNone/>
            </a:pPr>
            <a:r>
              <a:rPr lang="en-US" sz="4400" dirty="0" smtClean="0"/>
              <a:t>We bought tickets </a:t>
            </a:r>
            <a:r>
              <a:rPr lang="en-US" sz="4400" b="1" u="sng" dirty="0" smtClean="0">
                <a:solidFill>
                  <a:schemeClr val="bg1"/>
                </a:solidFill>
              </a:rPr>
              <a:t>for the trip </a:t>
            </a:r>
            <a:r>
              <a:rPr lang="en-US" sz="4400" b="1" u="sng" dirty="0" smtClean="0">
                <a:solidFill>
                  <a:srgbClr val="FFC000"/>
                </a:solidFill>
              </a:rPr>
              <a:t>to Paris</a:t>
            </a:r>
            <a:r>
              <a:rPr lang="en-US" sz="4400" dirty="0" smtClean="0"/>
              <a:t>.</a:t>
            </a:r>
          </a:p>
          <a:p>
            <a:pPr marL="0" indent="0">
              <a:buNone/>
            </a:pPr>
            <a:r>
              <a:rPr lang="en-US" sz="4400" dirty="0" smtClean="0"/>
              <a:t>The painting </a:t>
            </a:r>
            <a:r>
              <a:rPr lang="en-US" sz="4400" b="1" u="sng" dirty="0" smtClean="0">
                <a:solidFill>
                  <a:schemeClr val="bg1"/>
                </a:solidFill>
              </a:rPr>
              <a:t>of the zoo </a:t>
            </a:r>
            <a:r>
              <a:rPr lang="en-US" sz="4400" b="1" u="sng" dirty="0" smtClean="0">
                <a:solidFill>
                  <a:srgbClr val="FFC000"/>
                </a:solidFill>
              </a:rPr>
              <a:t>in the museum </a:t>
            </a:r>
            <a:r>
              <a:rPr lang="en-US" sz="4400" dirty="0" smtClean="0"/>
              <a:t>is old.</a:t>
            </a:r>
          </a:p>
        </p:txBody>
      </p:sp>
    </p:spTree>
    <p:extLst>
      <p:ext uri="{BB962C8B-B14F-4D97-AF65-F5344CB8AC3E}">
        <p14:creationId xmlns:p14="http://schemas.microsoft.com/office/powerpoint/2010/main" val="3861489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Adverbial Phrases</a:t>
            </a:r>
            <a:endParaRPr lang="en-US" sz="5400" dirty="0"/>
          </a:p>
        </p:txBody>
      </p:sp>
      <p:sp>
        <p:nvSpPr>
          <p:cNvPr id="3" name="Content Placeholder 2"/>
          <p:cNvSpPr>
            <a:spLocks noGrp="1"/>
          </p:cNvSpPr>
          <p:nvPr>
            <p:ph idx="1"/>
          </p:nvPr>
        </p:nvSpPr>
        <p:spPr>
          <a:xfrm>
            <a:off x="121024" y="2336873"/>
            <a:ext cx="11806517" cy="3599316"/>
          </a:xfrm>
        </p:spPr>
        <p:txBody>
          <a:bodyPr>
            <a:normAutofit/>
          </a:bodyPr>
          <a:lstStyle/>
          <a:p>
            <a:pPr marL="0" indent="0">
              <a:buNone/>
            </a:pPr>
            <a:r>
              <a:rPr lang="en-US" sz="4800" dirty="0" smtClean="0"/>
              <a:t>An adverbial phrase is a prepositional phrase that modifies a verb, an adjective, or an adverb by </a:t>
            </a:r>
            <a:r>
              <a:rPr lang="en-US" sz="4800" dirty="0" smtClean="0">
                <a:solidFill>
                  <a:srgbClr val="FFC000"/>
                </a:solidFill>
              </a:rPr>
              <a:t>pointing out where, why when, in what way, or to what extent</a:t>
            </a:r>
            <a:r>
              <a:rPr lang="en-US" sz="4800" dirty="0" smtClean="0"/>
              <a:t>.</a:t>
            </a:r>
            <a:endParaRPr lang="en-US" sz="4800" dirty="0"/>
          </a:p>
        </p:txBody>
      </p:sp>
    </p:spTree>
    <p:extLst>
      <p:ext uri="{BB962C8B-B14F-4D97-AF65-F5344CB8AC3E}">
        <p14:creationId xmlns:p14="http://schemas.microsoft.com/office/powerpoint/2010/main" val="283971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Adverbial Phrases</a:t>
            </a:r>
            <a:endParaRPr lang="en-US" sz="5400" dirty="0"/>
          </a:p>
        </p:txBody>
      </p:sp>
      <p:sp>
        <p:nvSpPr>
          <p:cNvPr id="3" name="Content Placeholder 2"/>
          <p:cNvSpPr>
            <a:spLocks noGrp="1"/>
          </p:cNvSpPr>
          <p:nvPr>
            <p:ph idx="1"/>
          </p:nvPr>
        </p:nvSpPr>
        <p:spPr>
          <a:xfrm>
            <a:off x="174813" y="2336872"/>
            <a:ext cx="11806516" cy="4373209"/>
          </a:xfrm>
        </p:spPr>
        <p:txBody>
          <a:bodyPr>
            <a:normAutofit/>
          </a:bodyPr>
          <a:lstStyle/>
          <a:p>
            <a:pPr marL="0" indent="0">
              <a:buNone/>
            </a:pPr>
            <a:r>
              <a:rPr lang="en-US" sz="3600" dirty="0" smtClean="0"/>
              <a:t>She ran </a:t>
            </a:r>
            <a:r>
              <a:rPr lang="en-US" sz="3600" b="1" u="sng" dirty="0" smtClean="0">
                <a:solidFill>
                  <a:schemeClr val="bg1"/>
                </a:solidFill>
              </a:rPr>
              <a:t>with speed</a:t>
            </a:r>
            <a:r>
              <a:rPr lang="en-US" sz="3600" dirty="0" smtClean="0"/>
              <a:t>. (tells in what way)</a:t>
            </a:r>
          </a:p>
          <a:p>
            <a:pPr marL="0" indent="0">
              <a:buNone/>
            </a:pPr>
            <a:r>
              <a:rPr lang="en-US" sz="3600" dirty="0" smtClean="0"/>
              <a:t>I was frightened </a:t>
            </a:r>
            <a:r>
              <a:rPr lang="en-US" sz="3600" b="1" u="sng" dirty="0" smtClean="0">
                <a:solidFill>
                  <a:schemeClr val="bg1"/>
                </a:solidFill>
              </a:rPr>
              <a:t>at the time</a:t>
            </a:r>
            <a:r>
              <a:rPr lang="en-US" sz="3600" dirty="0" smtClean="0"/>
              <a:t>. (tells when)</a:t>
            </a:r>
          </a:p>
          <a:p>
            <a:pPr marL="0" indent="0">
              <a:buNone/>
            </a:pPr>
            <a:r>
              <a:rPr lang="en-US" sz="3600" dirty="0" smtClean="0"/>
              <a:t>The birds flew </a:t>
            </a:r>
            <a:r>
              <a:rPr lang="en-US" sz="3600" b="1" u="sng" dirty="0" smtClean="0">
                <a:solidFill>
                  <a:schemeClr val="bg1"/>
                </a:solidFill>
              </a:rPr>
              <a:t>over the house</a:t>
            </a:r>
            <a:r>
              <a:rPr lang="en-US" sz="3600" dirty="0" smtClean="0"/>
              <a:t>. (tells where)</a:t>
            </a:r>
          </a:p>
          <a:p>
            <a:pPr marL="0" indent="0">
              <a:buNone/>
            </a:pPr>
            <a:r>
              <a:rPr lang="en-US" sz="3600" dirty="0" smtClean="0"/>
              <a:t>The ball rolled </a:t>
            </a:r>
            <a:r>
              <a:rPr lang="en-US" sz="3600" b="1" u="sng" dirty="0" smtClean="0">
                <a:solidFill>
                  <a:schemeClr val="bg1"/>
                </a:solidFill>
              </a:rPr>
              <a:t>across the floor</a:t>
            </a:r>
            <a:r>
              <a:rPr lang="en-US" sz="3600" dirty="0" smtClean="0"/>
              <a:t>.</a:t>
            </a:r>
          </a:p>
          <a:p>
            <a:pPr marL="0" indent="0">
              <a:buNone/>
            </a:pPr>
            <a:r>
              <a:rPr lang="en-US" sz="3600" dirty="0" smtClean="0"/>
              <a:t>Charlie was annoyed </a:t>
            </a:r>
            <a:r>
              <a:rPr lang="en-US" sz="3600" b="1" u="sng" dirty="0" smtClean="0">
                <a:solidFill>
                  <a:schemeClr val="bg1"/>
                </a:solidFill>
              </a:rPr>
              <a:t>beyond belief</a:t>
            </a:r>
            <a:r>
              <a:rPr lang="en-US" sz="3600" dirty="0" smtClean="0"/>
              <a:t>.</a:t>
            </a:r>
          </a:p>
          <a:p>
            <a:pPr marL="0" indent="0">
              <a:buNone/>
            </a:pPr>
            <a:r>
              <a:rPr lang="en-US" sz="3600" dirty="0" smtClean="0"/>
              <a:t>He buried the thought deep </a:t>
            </a:r>
            <a:r>
              <a:rPr lang="en-US" sz="3600" b="1" u="sng" dirty="0" smtClean="0">
                <a:solidFill>
                  <a:schemeClr val="bg1"/>
                </a:solidFill>
              </a:rPr>
              <a:t>in his mind</a:t>
            </a:r>
            <a:r>
              <a:rPr lang="en-US" sz="3600" dirty="0" smtClean="0"/>
              <a:t>.</a:t>
            </a:r>
            <a:endParaRPr lang="en-US" sz="3600" dirty="0"/>
          </a:p>
        </p:txBody>
      </p:sp>
    </p:spTree>
    <p:extLst>
      <p:ext uri="{BB962C8B-B14F-4D97-AF65-F5344CB8AC3E}">
        <p14:creationId xmlns:p14="http://schemas.microsoft.com/office/powerpoint/2010/main" val="30347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Adverbial Phrases</a:t>
            </a:r>
            <a:endParaRPr lang="en-US" sz="5400" dirty="0"/>
          </a:p>
        </p:txBody>
      </p:sp>
      <p:sp>
        <p:nvSpPr>
          <p:cNvPr id="3" name="Content Placeholder 2"/>
          <p:cNvSpPr>
            <a:spLocks noGrp="1"/>
          </p:cNvSpPr>
          <p:nvPr>
            <p:ph idx="1"/>
          </p:nvPr>
        </p:nvSpPr>
        <p:spPr>
          <a:xfrm>
            <a:off x="161365" y="1936376"/>
            <a:ext cx="11873753" cy="4410635"/>
          </a:xfrm>
        </p:spPr>
        <p:txBody>
          <a:bodyPr>
            <a:normAutofit/>
          </a:bodyPr>
          <a:lstStyle/>
          <a:p>
            <a:pPr marL="0" indent="0">
              <a:buNone/>
            </a:pPr>
            <a:r>
              <a:rPr lang="en-US" sz="3200" dirty="0" smtClean="0"/>
              <a:t>An adverbial phrase may either follow the word it modifies or be located elsewhere in the sentence.  Often, two adverbs in different parts of a sentence can modify the same word.</a:t>
            </a:r>
          </a:p>
          <a:p>
            <a:pPr marL="0" indent="0">
              <a:buNone/>
            </a:pPr>
            <a:endParaRPr lang="en-US" sz="3200" dirty="0" smtClean="0"/>
          </a:p>
          <a:p>
            <a:pPr marL="0" indent="0">
              <a:buNone/>
            </a:pPr>
            <a:r>
              <a:rPr lang="en-US" sz="3600" dirty="0" smtClean="0"/>
              <a:t>A village flooded </a:t>
            </a:r>
            <a:r>
              <a:rPr lang="en-US" sz="3600" b="1" u="sng" dirty="0" smtClean="0">
                <a:solidFill>
                  <a:schemeClr val="bg1"/>
                </a:solidFill>
              </a:rPr>
              <a:t>during the storm</a:t>
            </a:r>
            <a:r>
              <a:rPr lang="en-US" sz="3600" dirty="0" smtClean="0"/>
              <a:t>.</a:t>
            </a:r>
          </a:p>
          <a:p>
            <a:pPr marL="0" indent="0">
              <a:buNone/>
            </a:pPr>
            <a:r>
              <a:rPr lang="en-US" sz="3600" b="1" u="sng" dirty="0" smtClean="0">
                <a:solidFill>
                  <a:schemeClr val="bg1"/>
                </a:solidFill>
              </a:rPr>
              <a:t>During the storm</a:t>
            </a:r>
            <a:r>
              <a:rPr lang="en-US" sz="3600" dirty="0" smtClean="0"/>
              <a:t>, a village flooded.</a:t>
            </a:r>
          </a:p>
          <a:p>
            <a:pPr marL="0" indent="0">
              <a:buNone/>
            </a:pPr>
            <a:r>
              <a:rPr lang="en-US" sz="3600" b="1" u="sng" dirty="0" smtClean="0">
                <a:solidFill>
                  <a:schemeClr val="bg1"/>
                </a:solidFill>
              </a:rPr>
              <a:t>After dinner </a:t>
            </a:r>
            <a:r>
              <a:rPr lang="en-US" sz="3600" dirty="0" smtClean="0"/>
              <a:t>we all gathered </a:t>
            </a:r>
            <a:r>
              <a:rPr lang="en-US" sz="3600" b="1" u="sng" dirty="0" smtClean="0">
                <a:solidFill>
                  <a:schemeClr val="bg1"/>
                </a:solidFill>
              </a:rPr>
              <a:t>in the living room</a:t>
            </a:r>
            <a:r>
              <a:rPr lang="en-US" sz="3600" dirty="0" smtClean="0"/>
              <a:t>.</a:t>
            </a:r>
            <a:endParaRPr lang="en-US" sz="3600" dirty="0"/>
          </a:p>
        </p:txBody>
      </p:sp>
    </p:spTree>
    <p:extLst>
      <p:ext uri="{BB962C8B-B14F-4D97-AF65-F5344CB8AC3E}">
        <p14:creationId xmlns:p14="http://schemas.microsoft.com/office/powerpoint/2010/main" val="381147206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126</TotalTime>
  <Words>1144</Words>
  <Application>Microsoft Office PowerPoint</Application>
  <PresentationFormat>Widescreen</PresentationFormat>
  <Paragraphs>125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Trebuchet MS</vt:lpstr>
      <vt:lpstr>Berlin</vt:lpstr>
      <vt:lpstr>Phrases</vt:lpstr>
      <vt:lpstr>Phrases</vt:lpstr>
      <vt:lpstr>Kinds of Phrases</vt:lpstr>
      <vt:lpstr>Prepositional Phrases</vt:lpstr>
      <vt:lpstr>Adjectival Phrases</vt:lpstr>
      <vt:lpstr>Adjectival Phrases</vt:lpstr>
      <vt:lpstr>Adverbial Phrases</vt:lpstr>
      <vt:lpstr>Adverbial Phrases</vt:lpstr>
      <vt:lpstr>Adverbial Phrases</vt:lpstr>
      <vt:lpstr>Appositives &amp; Appositive Phrases</vt:lpstr>
      <vt:lpstr>Appositives &amp; Appositive Phrases</vt:lpstr>
      <vt:lpstr>Appositives</vt:lpstr>
      <vt:lpstr>Appositive Phrases</vt:lpstr>
      <vt:lpstr>Gerunds &amp; Gerund Phrases</vt:lpstr>
      <vt:lpstr>Gerunds</vt:lpstr>
      <vt:lpstr>Gerunds</vt:lpstr>
      <vt:lpstr>Gerund Phrases</vt:lpstr>
      <vt:lpstr>Infinitives</vt:lpstr>
      <vt:lpstr>Infinitives</vt:lpstr>
      <vt:lpstr>Participle Phrases</vt:lpstr>
      <vt:lpstr>Participle Phrases</vt:lpstr>
      <vt:lpstr>Participle Phrases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Phrases</dc:title>
  <dc:creator>andres maldonado</dc:creator>
  <cp:lastModifiedBy>andres maldonado</cp:lastModifiedBy>
  <cp:revision>28</cp:revision>
  <dcterms:created xsi:type="dcterms:W3CDTF">2014-09-28T19:20:15Z</dcterms:created>
  <dcterms:modified xsi:type="dcterms:W3CDTF">2014-09-28T21:26:34Z</dcterms:modified>
</cp:coreProperties>
</file>