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3" autoAdjust="0"/>
    <p:restoredTop sz="94660"/>
  </p:normalViewPr>
  <p:slideViewPr>
    <p:cSldViewPr snapToGrid="0">
      <p:cViewPr varScale="1">
        <p:scale>
          <a:sx n="71" d="100"/>
          <a:sy n="71" d="100"/>
        </p:scale>
        <p:origin x="2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586B75A-687E-405C-8A0B-8D00578BA2C3}" type="datetimeFigureOut">
              <a:rPr lang="en-US" smtClean="0"/>
              <a:pPr/>
              <a:t>9/28/2014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14877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9/28/2014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1563734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7087902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2229261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1245131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586B75A-687E-405C-8A0B-8D00578BA2C3}" type="datetimeFigureOut">
              <a:rPr lang="en-US" smtClean="0"/>
              <a:pPr/>
              <a:t>9/28/2014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855035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586B75A-687E-405C-8A0B-8D00578BA2C3}" type="datetimeFigureOut">
              <a:rPr lang="en-US" smtClean="0"/>
              <a:pPr/>
              <a:t>9/28/2014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0079329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586B75A-687E-405C-8A0B-8D00578BA2C3}" type="datetimeFigureOut">
              <a:rPr lang="en-US" smtClean="0"/>
              <a:pPr/>
              <a:t>9/28/2014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6080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586B75A-687E-405C-8A0B-8D00578BA2C3}" type="datetimeFigureOut">
              <a:rPr lang="en-US" smtClean="0"/>
              <a:pPr/>
              <a:t>9/28/2014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55930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405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8985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9/28/2014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52877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9/28/2014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28252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9/28/2014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6149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9/28/2014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64113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9/28/2014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37210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9/28/2014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58371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586B75A-687E-405C-8A0B-8D00578BA2C3}" type="datetimeFigureOut">
              <a:rPr lang="en-US" smtClean="0"/>
              <a:pPr/>
              <a:t>9/28/2014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46887365"/>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 id="214748386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Semicolons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61645793"/>
      </p:ext>
    </p:extLst>
  </p:cSld>
  <p:clrMapOvr>
    <a:masterClrMapping/>
  </p:clrMapOvr>
  <p:transition spd="slow">
    <p:randomBar dir="vert"/>
    <p:sndAc>
      <p:stSnd>
        <p:snd r:embed="rId2" name="whoosh.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7882" y="2603499"/>
            <a:ext cx="11107271" cy="3837641"/>
          </a:xfrm>
        </p:spPr>
        <p:txBody>
          <a:bodyPr/>
          <a:lstStyle/>
          <a:p>
            <a:pPr marL="0" indent="0">
              <a:buNone/>
            </a:pPr>
            <a:r>
              <a:rPr lang="en-US" sz="4000" dirty="0" smtClean="0"/>
              <a:t>We explored the attic together</a:t>
            </a:r>
            <a:r>
              <a:rPr lang="en-US" sz="4000" b="1" dirty="0" smtClean="0">
                <a:solidFill>
                  <a:schemeClr val="accent1"/>
                </a:solidFill>
              </a:rPr>
              <a:t>;</a:t>
            </a:r>
            <a:r>
              <a:rPr lang="en-US" sz="4000" dirty="0" smtClean="0"/>
              <a:t> we were amazed at all the useless junk we found there.</a:t>
            </a:r>
          </a:p>
          <a:p>
            <a:endParaRPr lang="en-US" dirty="0"/>
          </a:p>
          <a:p>
            <a:pPr marL="0" indent="0">
              <a:buNone/>
            </a:pPr>
            <a:r>
              <a:rPr lang="en-US" sz="2800" dirty="0" smtClean="0">
                <a:solidFill>
                  <a:schemeClr val="accent1"/>
                </a:solidFill>
              </a:rPr>
              <a:t>Use a semicolon to join related independent clauses that are not joined by a comma and a coordinating conjunction (FANBOYS).</a:t>
            </a:r>
            <a:endParaRPr lang="en-US" sz="2800" dirty="0">
              <a:solidFill>
                <a:schemeClr val="accent1"/>
              </a:solidFill>
            </a:endParaRPr>
          </a:p>
        </p:txBody>
      </p:sp>
      <p:sp>
        <p:nvSpPr>
          <p:cNvPr id="4" name="Title 3"/>
          <p:cNvSpPr>
            <a:spLocks noGrp="1"/>
          </p:cNvSpPr>
          <p:nvPr>
            <p:ph type="title"/>
          </p:nvPr>
        </p:nvSpPr>
        <p:spPr>
          <a:xfrm>
            <a:off x="537882" y="430306"/>
            <a:ext cx="11107271" cy="1627094"/>
          </a:xfrm>
        </p:spPr>
        <p:txBody>
          <a:bodyPr/>
          <a:lstStyle/>
          <a:p>
            <a:r>
              <a:rPr lang="en-US" dirty="0" smtClean="0"/>
              <a:t>Using Semicolons to Join Independent Clauses</a:t>
            </a:r>
            <a:endParaRPr lang="en-US" dirty="0"/>
          </a:p>
        </p:txBody>
      </p:sp>
    </p:spTree>
    <p:extLst>
      <p:ext uri="{BB962C8B-B14F-4D97-AF65-F5344CB8AC3E}">
        <p14:creationId xmlns:p14="http://schemas.microsoft.com/office/powerpoint/2010/main" val="2856624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776" y="484093"/>
            <a:ext cx="11080377" cy="1411941"/>
          </a:xfrm>
        </p:spPr>
        <p:txBody>
          <a:bodyPr/>
          <a:lstStyle/>
          <a:p>
            <a:r>
              <a:rPr lang="en-US" dirty="0"/>
              <a:t>Using Semicolons to Join Independent Clauses</a:t>
            </a:r>
          </a:p>
        </p:txBody>
      </p:sp>
      <p:sp>
        <p:nvSpPr>
          <p:cNvPr id="3" name="Content Placeholder 2"/>
          <p:cNvSpPr>
            <a:spLocks noGrp="1"/>
          </p:cNvSpPr>
          <p:nvPr>
            <p:ph idx="1"/>
          </p:nvPr>
        </p:nvSpPr>
        <p:spPr>
          <a:xfrm>
            <a:off x="457200" y="2603500"/>
            <a:ext cx="11187953" cy="3416300"/>
          </a:xfrm>
        </p:spPr>
        <p:txBody>
          <a:bodyPr/>
          <a:lstStyle/>
          <a:p>
            <a:pPr marL="0" indent="0">
              <a:buNone/>
            </a:pPr>
            <a:r>
              <a:rPr lang="en-US" sz="4000" dirty="0" smtClean="0"/>
              <a:t>The birds vanished; the sky grew dark</a:t>
            </a:r>
            <a:r>
              <a:rPr lang="en-US" sz="4000" b="1" dirty="0" smtClean="0">
                <a:solidFill>
                  <a:schemeClr val="accent1"/>
                </a:solidFill>
              </a:rPr>
              <a:t>;</a:t>
            </a:r>
            <a:r>
              <a:rPr lang="en-US" sz="4000" dirty="0" smtClean="0"/>
              <a:t> the little pond was still.</a:t>
            </a:r>
          </a:p>
          <a:p>
            <a:pPr marL="0" indent="0">
              <a:buNone/>
            </a:pPr>
            <a:r>
              <a:rPr lang="en-US" sz="2800" dirty="0">
                <a:solidFill>
                  <a:schemeClr val="accent1"/>
                </a:solidFill>
              </a:rPr>
              <a:t>Use a semicolon when a sentence contains three or more related independent clauses</a:t>
            </a:r>
          </a:p>
        </p:txBody>
      </p:sp>
    </p:spTree>
    <p:extLst>
      <p:ext uri="{BB962C8B-B14F-4D97-AF65-F5344CB8AC3E}">
        <p14:creationId xmlns:p14="http://schemas.microsoft.com/office/powerpoint/2010/main" val="89604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966" y="583704"/>
            <a:ext cx="10503646" cy="1110626"/>
          </a:xfrm>
        </p:spPr>
        <p:txBody>
          <a:bodyPr/>
          <a:lstStyle/>
          <a:p>
            <a:r>
              <a:rPr lang="en-US" dirty="0" smtClean="0"/>
              <a:t/>
            </a:r>
            <a:br>
              <a:rPr lang="en-US" dirty="0" smtClean="0"/>
            </a:br>
            <a:r>
              <a:rPr lang="en-US" dirty="0" smtClean="0"/>
              <a:t>Using Semicolons to Avoid Confusion</a:t>
            </a:r>
            <a:br>
              <a:rPr lang="en-US" dirty="0" smtClean="0"/>
            </a:br>
            <a:endParaRPr lang="en-US" dirty="0"/>
          </a:p>
        </p:txBody>
      </p:sp>
      <p:sp>
        <p:nvSpPr>
          <p:cNvPr id="3" name="Content Placeholder 2"/>
          <p:cNvSpPr>
            <a:spLocks noGrp="1"/>
          </p:cNvSpPr>
          <p:nvPr>
            <p:ph idx="1"/>
          </p:nvPr>
        </p:nvSpPr>
        <p:spPr>
          <a:xfrm>
            <a:off x="94130" y="2407024"/>
            <a:ext cx="11914094" cy="4450976"/>
          </a:xfrm>
        </p:spPr>
        <p:txBody>
          <a:bodyPr>
            <a:normAutofit fontScale="92500" lnSpcReduction="20000"/>
          </a:bodyPr>
          <a:lstStyle/>
          <a:p>
            <a:pPr marL="0" indent="0">
              <a:buNone/>
            </a:pPr>
            <a:r>
              <a:rPr lang="en-US" sz="2400" dirty="0" smtClean="0"/>
              <a:t>The city, supposedly filled with gold, was a fable</a:t>
            </a:r>
            <a:r>
              <a:rPr lang="en-US" sz="3600" b="1" dirty="0" smtClean="0">
                <a:solidFill>
                  <a:schemeClr val="accent1"/>
                </a:solidFill>
              </a:rPr>
              <a:t>;</a:t>
            </a:r>
            <a:r>
              <a:rPr lang="en-US" sz="2400" dirty="0" smtClean="0"/>
              <a:t> and the hungry, tired explorers would only find it in their dreams.      (</a:t>
            </a:r>
            <a:r>
              <a:rPr lang="en-US" sz="2400" dirty="0" smtClean="0">
                <a:solidFill>
                  <a:schemeClr val="accent1"/>
                </a:solidFill>
              </a:rPr>
              <a:t>independent clauses</a:t>
            </a:r>
            <a:r>
              <a:rPr lang="en-US" sz="2400" dirty="0" smtClean="0"/>
              <a:t>)</a:t>
            </a:r>
          </a:p>
          <a:p>
            <a:pPr marL="0" indent="0">
              <a:buNone/>
            </a:pPr>
            <a:r>
              <a:rPr lang="en-US" sz="2400" dirty="0" smtClean="0"/>
              <a:t>On their trip, my parents visited my aunt, who lives in Grand Rapids</a:t>
            </a:r>
            <a:r>
              <a:rPr lang="en-US" sz="3600" b="1" dirty="0" smtClean="0">
                <a:solidFill>
                  <a:schemeClr val="accent1"/>
                </a:solidFill>
              </a:rPr>
              <a:t>;</a:t>
            </a:r>
            <a:r>
              <a:rPr lang="en-US" sz="2400" dirty="0" smtClean="0"/>
              <a:t> my brother, who lives in Indianapolis</a:t>
            </a:r>
            <a:r>
              <a:rPr lang="en-US" sz="3600" b="1" dirty="0" smtClean="0">
                <a:solidFill>
                  <a:schemeClr val="accent1"/>
                </a:solidFill>
              </a:rPr>
              <a:t>;</a:t>
            </a:r>
            <a:r>
              <a:rPr lang="en-US" sz="2400" dirty="0" smtClean="0"/>
              <a:t> and our former neighbors, the </a:t>
            </a:r>
            <a:r>
              <a:rPr lang="en-US" sz="2400" dirty="0" err="1" smtClean="0"/>
              <a:t>Garcias</a:t>
            </a:r>
            <a:r>
              <a:rPr lang="en-US" sz="2400" dirty="0" smtClean="0"/>
              <a:t>, who live in Chicago. </a:t>
            </a:r>
          </a:p>
          <a:p>
            <a:pPr marL="0" indent="0">
              <a:buNone/>
            </a:pPr>
            <a:r>
              <a:rPr lang="en-US" sz="2400" dirty="0" smtClean="0"/>
              <a:t>(</a:t>
            </a:r>
            <a:r>
              <a:rPr lang="en-US" sz="2400" dirty="0" smtClean="0">
                <a:solidFill>
                  <a:schemeClr val="accent1"/>
                </a:solidFill>
              </a:rPr>
              <a:t>Items in a series</a:t>
            </a:r>
            <a:r>
              <a:rPr lang="en-US" sz="2400" dirty="0" smtClean="0"/>
              <a:t>)</a:t>
            </a:r>
          </a:p>
          <a:p>
            <a:pPr marL="0" indent="0">
              <a:buNone/>
            </a:pPr>
            <a:r>
              <a:rPr lang="en-US" sz="2400" dirty="0" smtClean="0"/>
              <a:t>I sent notes to Mr. Nelson, my science teacher</a:t>
            </a:r>
            <a:r>
              <a:rPr lang="en-US" sz="3900" b="1" dirty="0" smtClean="0">
                <a:solidFill>
                  <a:schemeClr val="accent1"/>
                </a:solidFill>
              </a:rPr>
              <a:t>;</a:t>
            </a:r>
            <a:r>
              <a:rPr lang="en-US" sz="2400" dirty="0" smtClean="0"/>
              <a:t> Mrs. Jensen, my history instructor</a:t>
            </a:r>
            <a:r>
              <a:rPr lang="en-US" sz="3900" b="1" dirty="0" smtClean="0">
                <a:solidFill>
                  <a:schemeClr val="accent1"/>
                </a:solidFill>
              </a:rPr>
              <a:t>;</a:t>
            </a:r>
            <a:r>
              <a:rPr lang="en-US" sz="2400" dirty="0" smtClean="0"/>
              <a:t> and Mrs. </a:t>
            </a:r>
            <a:r>
              <a:rPr lang="en-US" sz="2400" dirty="0" err="1" smtClean="0"/>
              <a:t>Seltz</a:t>
            </a:r>
            <a:r>
              <a:rPr lang="en-US" sz="2400" dirty="0" smtClean="0"/>
              <a:t>, the librarian.         (</a:t>
            </a:r>
            <a:r>
              <a:rPr lang="en-US" sz="2400" dirty="0" smtClean="0">
                <a:solidFill>
                  <a:schemeClr val="accent1"/>
                </a:solidFill>
              </a:rPr>
              <a:t>Appositives</a:t>
            </a:r>
            <a:r>
              <a:rPr lang="en-US" sz="2400" dirty="0" smtClean="0"/>
              <a:t>)</a:t>
            </a:r>
          </a:p>
          <a:p>
            <a:pPr marL="0" indent="0">
              <a:buNone/>
            </a:pPr>
            <a:endParaRPr lang="en-US" sz="2400" dirty="0" smtClean="0"/>
          </a:p>
          <a:p>
            <a:pPr marL="0" indent="0">
              <a:buNone/>
            </a:pPr>
            <a:r>
              <a:rPr lang="en-US" sz="2000" b="1" dirty="0" smtClean="0">
                <a:solidFill>
                  <a:schemeClr val="accent1"/>
                </a:solidFill>
              </a:rPr>
              <a:t>When the items in a series already contain several commas, semicolons can be used to group items that belong together. Semicolons are placed at the end of all but the last complete item in the series.</a:t>
            </a:r>
            <a:endParaRPr lang="en-US" sz="2000" b="1" dirty="0">
              <a:solidFill>
                <a:schemeClr val="accent1"/>
              </a:solidFill>
            </a:endParaRPr>
          </a:p>
        </p:txBody>
      </p:sp>
    </p:spTree>
    <p:extLst>
      <p:ext uri="{BB962C8B-B14F-4D97-AF65-F5344CB8AC3E}">
        <p14:creationId xmlns:p14="http://schemas.microsoft.com/office/powerpoint/2010/main" val="29981838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28</TotalTime>
  <Words>224</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Ion Boardroom</vt:lpstr>
      <vt:lpstr>Semicolons</vt:lpstr>
      <vt:lpstr>Using Semicolons to Join Independent Clauses</vt:lpstr>
      <vt:lpstr>Using Semicolons to Join Independent Clauses</vt:lpstr>
      <vt:lpstr> Using Semicolons to Avoid Confusion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Semicolons</dc:title>
  <dc:creator>andres maldonado</dc:creator>
  <cp:lastModifiedBy>andres maldonado</cp:lastModifiedBy>
  <cp:revision>4</cp:revision>
  <dcterms:created xsi:type="dcterms:W3CDTF">2014-09-28T18:15:12Z</dcterms:created>
  <dcterms:modified xsi:type="dcterms:W3CDTF">2014-09-28T18:43:36Z</dcterms:modified>
</cp:coreProperties>
</file>