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dirty="0" smtClean="0">
                <a:solidFill>
                  <a:srgbClr val="FFFF00"/>
                </a:solidFill>
              </a:rPr>
              <a:t>Transitions</a:t>
            </a:r>
            <a:endParaRPr lang="en-US" sz="8000" b="1" dirty="0">
              <a:solidFill>
                <a:srgbClr val="FFFF00"/>
              </a:solidFill>
            </a:endParaRPr>
          </a:p>
        </p:txBody>
      </p:sp>
      <p:sp>
        <p:nvSpPr>
          <p:cNvPr id="3" name="Subtitle 2"/>
          <p:cNvSpPr>
            <a:spLocks noGrp="1"/>
          </p:cNvSpPr>
          <p:nvPr>
            <p:ph type="subTitle" idx="1"/>
          </p:nvPr>
        </p:nvSpPr>
        <p:spPr/>
        <p:txBody>
          <a:bodyPr>
            <a:normAutofit/>
          </a:bodyPr>
          <a:lstStyle/>
          <a:p>
            <a:r>
              <a:rPr lang="en-US" sz="2800" b="1" dirty="0" smtClean="0"/>
              <a:t>Models for writers – chapter 8</a:t>
            </a:r>
            <a:endParaRPr lang="en-US" sz="2800" b="1" dirty="0"/>
          </a:p>
        </p:txBody>
      </p:sp>
    </p:spTree>
    <p:extLst>
      <p:ext uri="{BB962C8B-B14F-4D97-AF65-F5344CB8AC3E}">
        <p14:creationId xmlns:p14="http://schemas.microsoft.com/office/powerpoint/2010/main" val="64164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FFFF00"/>
                </a:solidFill>
              </a:rPr>
              <a:t>A transition is</a:t>
            </a:r>
            <a:endParaRPr lang="en-US" sz="4800" b="1"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4000" b="1" dirty="0"/>
              <a:t>a</a:t>
            </a:r>
            <a:r>
              <a:rPr lang="en-US" sz="4000" b="1" dirty="0" smtClean="0"/>
              <a:t> word or phrase used to signal the relationships among ideas in an essay and to join the various parts of an essay together.</a:t>
            </a:r>
            <a:endParaRPr lang="en-US" sz="4000" b="1" dirty="0"/>
          </a:p>
        </p:txBody>
      </p:sp>
    </p:spTree>
    <p:extLst>
      <p:ext uri="{BB962C8B-B14F-4D97-AF65-F5344CB8AC3E}">
        <p14:creationId xmlns:p14="http://schemas.microsoft.com/office/powerpoint/2010/main" val="51373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87036"/>
            <a:ext cx="9404723" cy="872837"/>
          </a:xfrm>
        </p:spPr>
        <p:txBody>
          <a:bodyPr/>
          <a:lstStyle/>
          <a:p>
            <a:r>
              <a:rPr lang="en-US" b="1" dirty="0" smtClean="0">
                <a:solidFill>
                  <a:srgbClr val="FFFF00"/>
                </a:solidFill>
              </a:rPr>
              <a:t>Transitional Expressions include:</a:t>
            </a:r>
            <a:endParaRPr lang="en-US" b="1" dirty="0">
              <a:solidFill>
                <a:srgbClr val="FFFF00"/>
              </a:solidFill>
            </a:endParaRPr>
          </a:p>
        </p:txBody>
      </p:sp>
      <p:sp>
        <p:nvSpPr>
          <p:cNvPr id="3" name="Content Placeholder 2"/>
          <p:cNvSpPr>
            <a:spLocks noGrp="1"/>
          </p:cNvSpPr>
          <p:nvPr>
            <p:ph idx="1"/>
          </p:nvPr>
        </p:nvSpPr>
        <p:spPr>
          <a:xfrm>
            <a:off x="1776845" y="1059873"/>
            <a:ext cx="8273008" cy="5663045"/>
          </a:xfrm>
        </p:spPr>
        <p:txBody>
          <a:bodyPr>
            <a:normAutofit/>
          </a:bodyPr>
          <a:lstStyle/>
          <a:p>
            <a:r>
              <a:rPr lang="en-US" sz="2400" b="1" dirty="0" smtClean="0"/>
              <a:t>Addition</a:t>
            </a:r>
          </a:p>
          <a:p>
            <a:r>
              <a:rPr lang="en-US" sz="2400" b="1" dirty="0" smtClean="0"/>
              <a:t>Cause and Effect</a:t>
            </a:r>
          </a:p>
          <a:p>
            <a:r>
              <a:rPr lang="en-US" sz="2400" b="1" dirty="0" smtClean="0"/>
              <a:t>Comparison</a:t>
            </a:r>
          </a:p>
          <a:p>
            <a:r>
              <a:rPr lang="en-US" sz="2400" b="1" dirty="0" smtClean="0"/>
              <a:t>Concession</a:t>
            </a:r>
          </a:p>
          <a:p>
            <a:r>
              <a:rPr lang="en-US" sz="2400" b="1" dirty="0" smtClean="0"/>
              <a:t>Contrast</a:t>
            </a:r>
          </a:p>
          <a:p>
            <a:r>
              <a:rPr lang="en-US" sz="2400" b="1" dirty="0" smtClean="0"/>
              <a:t>Example</a:t>
            </a:r>
          </a:p>
          <a:p>
            <a:r>
              <a:rPr lang="en-US" sz="2400" b="1" dirty="0" smtClean="0"/>
              <a:t>Place</a:t>
            </a:r>
          </a:p>
          <a:p>
            <a:r>
              <a:rPr lang="en-US" sz="2400" b="1" dirty="0" smtClean="0"/>
              <a:t>Restatement</a:t>
            </a:r>
          </a:p>
          <a:p>
            <a:r>
              <a:rPr lang="en-US" sz="2400" b="1" dirty="0" smtClean="0"/>
              <a:t>Sequence</a:t>
            </a:r>
          </a:p>
          <a:p>
            <a:r>
              <a:rPr lang="en-US" sz="2400" b="1" dirty="0" smtClean="0"/>
              <a:t>Summary</a:t>
            </a:r>
          </a:p>
          <a:p>
            <a:r>
              <a:rPr lang="en-US" sz="2400" b="1" dirty="0" smtClean="0"/>
              <a:t>Time</a:t>
            </a:r>
            <a:endParaRPr lang="en-US" sz="2400" b="1" dirty="0"/>
          </a:p>
        </p:txBody>
      </p:sp>
    </p:spTree>
    <p:extLst>
      <p:ext uri="{BB962C8B-B14F-4D97-AF65-F5344CB8AC3E}">
        <p14:creationId xmlns:p14="http://schemas.microsoft.com/office/powerpoint/2010/main" val="32677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60" dur="500"/>
                                        <p:tgtEl>
                                          <p:spTgt spid="3">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3" y="452718"/>
            <a:ext cx="11585862" cy="846146"/>
          </a:xfrm>
        </p:spPr>
        <p:txBody>
          <a:bodyPr/>
          <a:lstStyle/>
          <a:p>
            <a:r>
              <a:rPr lang="en-US" sz="4000" b="1" dirty="0" smtClean="0">
                <a:solidFill>
                  <a:srgbClr val="FFFF00"/>
                </a:solidFill>
              </a:rPr>
              <a:t>Two other important ways to make transitions</a:t>
            </a:r>
            <a:endParaRPr lang="en-US" sz="4000" b="1" dirty="0">
              <a:solidFill>
                <a:srgbClr val="FFFF00"/>
              </a:solidFill>
            </a:endParaRPr>
          </a:p>
        </p:txBody>
      </p:sp>
      <p:sp>
        <p:nvSpPr>
          <p:cNvPr id="3" name="Content Placeholder 2"/>
          <p:cNvSpPr>
            <a:spLocks noGrp="1"/>
          </p:cNvSpPr>
          <p:nvPr>
            <p:ph idx="1"/>
          </p:nvPr>
        </p:nvSpPr>
        <p:spPr>
          <a:xfrm>
            <a:off x="457200" y="1392382"/>
            <a:ext cx="9592653" cy="4856017"/>
          </a:xfrm>
        </p:spPr>
        <p:txBody>
          <a:bodyPr>
            <a:normAutofit/>
          </a:bodyPr>
          <a:lstStyle/>
          <a:p>
            <a:r>
              <a:rPr lang="en-US" sz="4400" b="1" dirty="0" smtClean="0"/>
              <a:t>By using pronoun references</a:t>
            </a:r>
          </a:p>
          <a:p>
            <a:r>
              <a:rPr lang="en-US" sz="4400" b="1" dirty="0" smtClean="0"/>
              <a:t>By repeating key words, phrases, and ideas</a:t>
            </a:r>
            <a:endParaRPr lang="en-US" sz="4400" b="1" dirty="0"/>
          </a:p>
        </p:txBody>
      </p:sp>
    </p:spTree>
    <p:extLst>
      <p:ext uri="{BB962C8B-B14F-4D97-AF65-F5344CB8AC3E}">
        <p14:creationId xmlns:p14="http://schemas.microsoft.com/office/powerpoint/2010/main" val="284505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0555" y="452717"/>
            <a:ext cx="11502736" cy="6166291"/>
          </a:xfrm>
        </p:spPr>
        <p:txBody>
          <a:bodyPr/>
          <a:lstStyle/>
          <a:p>
            <a:r>
              <a:rPr lang="en-US" sz="2400" dirty="0" smtClean="0"/>
              <a:t>     Under </a:t>
            </a:r>
            <a:r>
              <a:rPr lang="en-US" sz="2400" dirty="0"/>
              <a:t>primitive agricultural conditions the farmer had few insect problems. </a:t>
            </a:r>
            <a:r>
              <a:rPr lang="en-US" sz="2400" b="1" i="1" u="sng" dirty="0">
                <a:solidFill>
                  <a:srgbClr val="FF0000"/>
                </a:solidFill>
              </a:rPr>
              <a:t>These</a:t>
            </a:r>
            <a:r>
              <a:rPr lang="en-US" sz="2400" b="1" i="1" u="sng" baseline="30000" dirty="0">
                <a:solidFill>
                  <a:srgbClr val="FF0000"/>
                </a:solidFill>
              </a:rPr>
              <a:t>1</a:t>
            </a:r>
            <a:r>
              <a:rPr lang="en-US" sz="2400" dirty="0"/>
              <a:t> arose with the intensification of agriculture — the devotion of immense acreages to a single crop. </a:t>
            </a:r>
            <a:r>
              <a:rPr lang="en-US" sz="2400" b="1" i="1" u="sng" dirty="0">
                <a:solidFill>
                  <a:srgbClr val="FF0000"/>
                </a:solidFill>
              </a:rPr>
              <a:t>Such a system</a:t>
            </a:r>
            <a:r>
              <a:rPr lang="en-US" sz="2400" b="1" i="1" u="sng" baseline="30000" dirty="0">
                <a:solidFill>
                  <a:srgbClr val="FF0000"/>
                </a:solidFill>
              </a:rPr>
              <a:t>2</a:t>
            </a:r>
            <a:r>
              <a:rPr lang="en-US" sz="2400" baseline="30000" dirty="0">
                <a:solidFill>
                  <a:srgbClr val="FF0000"/>
                </a:solidFill>
              </a:rPr>
              <a:t> </a:t>
            </a:r>
            <a:r>
              <a:rPr lang="en-US" sz="2400" dirty="0"/>
              <a:t>set the stage for explosive increases in specific insect populations. Single-crop farming does not take advantage of the principles by which nature works; </a:t>
            </a:r>
            <a:r>
              <a:rPr lang="en-US" sz="2400" b="1" i="1" u="sng" dirty="0">
                <a:solidFill>
                  <a:srgbClr val="FF0000"/>
                </a:solidFill>
              </a:rPr>
              <a:t>it</a:t>
            </a:r>
            <a:r>
              <a:rPr lang="en-US" sz="2400" b="1" i="1" u="sng" baseline="30000" dirty="0">
                <a:solidFill>
                  <a:srgbClr val="FF0000"/>
                </a:solidFill>
              </a:rPr>
              <a:t>3</a:t>
            </a:r>
            <a:r>
              <a:rPr lang="en-US" sz="2400" dirty="0"/>
              <a:t> is agriculture as an engineer might conceive it to be. Nature has intro-</a:t>
            </a:r>
            <a:r>
              <a:rPr lang="en-US" sz="2400" dirty="0" err="1"/>
              <a:t>duced</a:t>
            </a:r>
            <a:r>
              <a:rPr lang="en-US" sz="2400" dirty="0"/>
              <a:t> great variety into the landscape, but man has displayed a passion for simplifying </a:t>
            </a:r>
            <a:r>
              <a:rPr lang="en-US" sz="2400" b="1" i="1" u="sng" dirty="0">
                <a:solidFill>
                  <a:srgbClr val="FF0000"/>
                </a:solidFill>
              </a:rPr>
              <a:t>it</a:t>
            </a:r>
            <a:r>
              <a:rPr lang="en-US" sz="2400" b="1" i="1" u="sng" baseline="30000" dirty="0">
                <a:solidFill>
                  <a:srgbClr val="FF0000"/>
                </a:solidFill>
              </a:rPr>
              <a:t>4</a:t>
            </a:r>
            <a:r>
              <a:rPr lang="en-US" sz="2400" i="1" dirty="0"/>
              <a:t>. </a:t>
            </a:r>
            <a:r>
              <a:rPr lang="en-US" sz="2400" b="1" i="1" u="sng" dirty="0">
                <a:solidFill>
                  <a:srgbClr val="FF0000"/>
                </a:solidFill>
              </a:rPr>
              <a:t>Thus he</a:t>
            </a:r>
            <a:r>
              <a:rPr lang="en-US" sz="2400" b="1" i="1" u="sng" baseline="30000" dirty="0">
                <a:solidFill>
                  <a:srgbClr val="FF0000"/>
                </a:solidFill>
              </a:rPr>
              <a:t>5</a:t>
            </a:r>
            <a:r>
              <a:rPr lang="en-US" sz="2400" dirty="0">
                <a:solidFill>
                  <a:srgbClr val="FF0000"/>
                </a:solidFill>
              </a:rPr>
              <a:t> </a:t>
            </a:r>
            <a:r>
              <a:rPr lang="en-US" sz="2400" dirty="0"/>
              <a:t>undoes the built-in checks and balances by which nature holds the species within bounds. One important natural </a:t>
            </a:r>
            <a:r>
              <a:rPr lang="en-US" sz="2400" b="1" i="1" u="sng" dirty="0">
                <a:solidFill>
                  <a:srgbClr val="FF0000"/>
                </a:solidFill>
              </a:rPr>
              <a:t>check</a:t>
            </a:r>
            <a:r>
              <a:rPr lang="en-US" sz="2400" b="1" i="1" u="sng" baseline="30000" dirty="0">
                <a:solidFill>
                  <a:srgbClr val="FF0000"/>
                </a:solidFill>
              </a:rPr>
              <a:t>6</a:t>
            </a:r>
            <a:r>
              <a:rPr lang="en-US" sz="2400" baseline="30000" dirty="0"/>
              <a:t> </a:t>
            </a:r>
            <a:r>
              <a:rPr lang="en-US" sz="2400" dirty="0"/>
              <a:t>is a limit on the amount of suitable habitat for each species. </a:t>
            </a:r>
            <a:r>
              <a:rPr lang="en-US" sz="2400" b="1" i="1" u="sng" dirty="0">
                <a:solidFill>
                  <a:srgbClr val="FF0000"/>
                </a:solidFill>
              </a:rPr>
              <a:t>Obviously then</a:t>
            </a:r>
            <a:r>
              <a:rPr lang="en-US" sz="2400" b="1" i="1" u="sng" baseline="30000" dirty="0">
                <a:solidFill>
                  <a:srgbClr val="FF0000"/>
                </a:solidFill>
              </a:rPr>
              <a:t>7</a:t>
            </a:r>
            <a:r>
              <a:rPr lang="en-US" sz="2400" dirty="0"/>
              <a:t>, an insect that lives on wheat can build up its population to much higher levels on a farm devoted to wheat than on one in which wheat is intermingled with other crops to which the insect is not adapted</a:t>
            </a:r>
            <a:r>
              <a:rPr lang="en-US" sz="2400" dirty="0" smtClean="0"/>
              <a:t>.</a:t>
            </a:r>
            <a:br>
              <a:rPr lang="en-US" sz="2400" dirty="0" smtClean="0"/>
            </a:br>
            <a:r>
              <a:rPr lang="en-US" sz="2400" dirty="0"/>
              <a:t/>
            </a:r>
            <a:br>
              <a:rPr lang="en-US" sz="2400" dirty="0"/>
            </a:br>
            <a:r>
              <a:rPr lang="en-US" sz="1600" b="1" i="1" dirty="0">
                <a:solidFill>
                  <a:srgbClr val="FF0000"/>
                </a:solidFill>
              </a:rPr>
              <a:t>1</a:t>
            </a:r>
            <a:r>
              <a:rPr lang="en-US" sz="1600" i="1" dirty="0"/>
              <a:t> </a:t>
            </a:r>
            <a:r>
              <a:rPr lang="en-US" sz="1600" i="1" dirty="0">
                <a:solidFill>
                  <a:srgbClr val="FFFF00"/>
                </a:solidFill>
              </a:rPr>
              <a:t>Pronoun </a:t>
            </a:r>
            <a:r>
              <a:rPr lang="en-US" sz="1600" i="1" dirty="0" smtClean="0">
                <a:solidFill>
                  <a:srgbClr val="FFFF00"/>
                </a:solidFill>
              </a:rPr>
              <a:t>reference</a:t>
            </a:r>
            <a:r>
              <a:rPr lang="en-US" sz="1600" dirty="0"/>
              <a:t>	</a:t>
            </a:r>
            <a:r>
              <a:rPr lang="en-US" sz="1600" dirty="0" smtClean="0"/>
              <a:t>					</a:t>
            </a:r>
            <a:r>
              <a:rPr lang="en-US" sz="1600" b="1" i="1" dirty="0" smtClean="0">
                <a:solidFill>
                  <a:srgbClr val="FF0000"/>
                </a:solidFill>
              </a:rPr>
              <a:t>2</a:t>
            </a:r>
            <a:r>
              <a:rPr lang="en-US" sz="1600" i="1" dirty="0" smtClean="0"/>
              <a:t> </a:t>
            </a:r>
            <a:r>
              <a:rPr lang="en-US" sz="1600" i="1" dirty="0">
                <a:solidFill>
                  <a:srgbClr val="FFFF00"/>
                </a:solidFill>
              </a:rPr>
              <a:t>Repeated key </a:t>
            </a:r>
            <a:r>
              <a:rPr lang="en-US" sz="1600" i="1" dirty="0" smtClean="0">
                <a:solidFill>
                  <a:srgbClr val="FFFF00"/>
                </a:solidFill>
              </a:rPr>
              <a:t>idea</a:t>
            </a:r>
            <a:r>
              <a:rPr lang="en-US" sz="1600" dirty="0"/>
              <a:t>	</a:t>
            </a:r>
            <a:r>
              <a:rPr lang="en-US" sz="1600" b="1" i="1" dirty="0" smtClean="0">
                <a:solidFill>
                  <a:srgbClr val="FF0000"/>
                </a:solidFill>
              </a:rPr>
              <a:t>3</a:t>
            </a:r>
            <a:r>
              <a:rPr lang="en-US" sz="1600" i="1" dirty="0" smtClean="0">
                <a:solidFill>
                  <a:srgbClr val="FF0000"/>
                </a:solidFill>
              </a:rPr>
              <a:t> </a:t>
            </a:r>
            <a:r>
              <a:rPr lang="en-US" sz="1600" i="1" dirty="0">
                <a:solidFill>
                  <a:srgbClr val="FFFF00"/>
                </a:solidFill>
              </a:rPr>
              <a:t>Pronoun </a:t>
            </a:r>
            <a:r>
              <a:rPr lang="en-US" sz="1600" i="1" dirty="0" smtClean="0">
                <a:solidFill>
                  <a:srgbClr val="FFFF00"/>
                </a:solidFill>
              </a:rPr>
              <a:t>reference</a:t>
            </a:r>
            <a:r>
              <a:rPr lang="en-US" sz="1600" dirty="0"/>
              <a:t>	</a:t>
            </a:r>
            <a:r>
              <a:rPr lang="en-US" sz="1600" b="1" i="1" dirty="0" smtClean="0">
                <a:solidFill>
                  <a:srgbClr val="FF0000"/>
                </a:solidFill>
              </a:rPr>
              <a:t>4</a:t>
            </a:r>
            <a:r>
              <a:rPr lang="en-US" sz="1600" i="1" dirty="0" smtClean="0">
                <a:solidFill>
                  <a:srgbClr val="FF0000"/>
                </a:solidFill>
              </a:rPr>
              <a:t> </a:t>
            </a:r>
            <a:r>
              <a:rPr lang="en-US" sz="1600" i="1" dirty="0">
                <a:solidFill>
                  <a:srgbClr val="FFFF00"/>
                </a:solidFill>
              </a:rPr>
              <a:t>Pronoun reference</a:t>
            </a:r>
            <a:r>
              <a:rPr lang="en-US" sz="1600" dirty="0"/>
              <a:t/>
            </a:r>
            <a:br>
              <a:rPr lang="en-US" sz="1600" dirty="0"/>
            </a:br>
            <a:r>
              <a:rPr lang="en-US" sz="1600" b="1" i="1" dirty="0">
                <a:solidFill>
                  <a:srgbClr val="FF0000"/>
                </a:solidFill>
              </a:rPr>
              <a:t>5</a:t>
            </a:r>
            <a:r>
              <a:rPr lang="en-US" sz="1600" i="1" dirty="0"/>
              <a:t> </a:t>
            </a:r>
            <a:r>
              <a:rPr lang="en-US" sz="1600" i="1" dirty="0">
                <a:solidFill>
                  <a:srgbClr val="FFFF00"/>
                </a:solidFill>
              </a:rPr>
              <a:t>Transitional expression; pronoun </a:t>
            </a:r>
            <a:r>
              <a:rPr lang="en-US" sz="1600" i="1" dirty="0" smtClean="0">
                <a:solidFill>
                  <a:srgbClr val="FFFF00"/>
                </a:solidFill>
              </a:rPr>
              <a:t>reference</a:t>
            </a:r>
            <a:r>
              <a:rPr lang="en-US" sz="1600" dirty="0"/>
              <a:t>	</a:t>
            </a:r>
            <a:r>
              <a:rPr lang="en-US" sz="1600" b="1" i="1" dirty="0" smtClean="0">
                <a:solidFill>
                  <a:srgbClr val="FF0000"/>
                </a:solidFill>
              </a:rPr>
              <a:t>6</a:t>
            </a:r>
            <a:r>
              <a:rPr lang="en-US" sz="1600" i="1" dirty="0" smtClean="0">
                <a:solidFill>
                  <a:srgbClr val="FF0000"/>
                </a:solidFill>
              </a:rPr>
              <a:t> </a:t>
            </a:r>
            <a:r>
              <a:rPr lang="en-US" sz="1600" i="1" dirty="0">
                <a:solidFill>
                  <a:srgbClr val="FFFF00"/>
                </a:solidFill>
              </a:rPr>
              <a:t>Repeated key </a:t>
            </a:r>
            <a:r>
              <a:rPr lang="en-US" sz="1600" i="1" dirty="0" smtClean="0">
                <a:solidFill>
                  <a:srgbClr val="FFFF00"/>
                </a:solidFill>
              </a:rPr>
              <a:t>word</a:t>
            </a:r>
            <a:r>
              <a:rPr lang="en-US" sz="1600" dirty="0"/>
              <a:t>	</a:t>
            </a:r>
            <a:r>
              <a:rPr lang="en-US" sz="1600" b="1" i="1" dirty="0" smtClean="0">
                <a:solidFill>
                  <a:srgbClr val="FF0000"/>
                </a:solidFill>
              </a:rPr>
              <a:t>7</a:t>
            </a:r>
            <a:r>
              <a:rPr lang="en-US" sz="1600" i="1" dirty="0" smtClean="0"/>
              <a:t> </a:t>
            </a:r>
            <a:r>
              <a:rPr lang="en-US" sz="1600" i="1" dirty="0">
                <a:solidFill>
                  <a:srgbClr val="FFFF00"/>
                </a:solidFill>
              </a:rPr>
              <a:t>Transitional expression</a:t>
            </a:r>
            <a:r>
              <a:rPr lang="en-US" sz="1600" dirty="0">
                <a:solidFill>
                  <a:srgbClr val="FFFF00"/>
                </a:solidFill>
              </a:rPr>
              <a:t/>
            </a:r>
            <a:br>
              <a:rPr lang="en-US" sz="1600" dirty="0">
                <a:solidFill>
                  <a:srgbClr val="FFFF00"/>
                </a:solidFill>
              </a:rPr>
            </a:br>
            <a:endParaRPr lang="en-US" sz="1600" dirty="0">
              <a:solidFill>
                <a:srgbClr val="FFFF00"/>
              </a:solidFill>
            </a:endParaRPr>
          </a:p>
        </p:txBody>
      </p:sp>
    </p:spTree>
    <p:extLst>
      <p:ext uri="{BB962C8B-B14F-4D97-AF65-F5344CB8AC3E}">
        <p14:creationId xmlns:p14="http://schemas.microsoft.com/office/powerpoint/2010/main" val="86419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1" y="452717"/>
            <a:ext cx="10908580" cy="6093555"/>
          </a:xfrm>
        </p:spPr>
        <p:txBody>
          <a:bodyPr/>
          <a:lstStyle/>
          <a:p>
            <a:r>
              <a:rPr lang="en-US" sz="2800" b="1" i="1" dirty="0" smtClean="0">
                <a:solidFill>
                  <a:srgbClr val="FF0000"/>
                </a:solidFill>
              </a:rPr>
              <a:t>     </a:t>
            </a:r>
            <a:r>
              <a:rPr lang="en-US" sz="2800" b="1" i="1" u="sng" dirty="0" smtClean="0">
                <a:solidFill>
                  <a:srgbClr val="FF0000"/>
                </a:solidFill>
              </a:rPr>
              <a:t>The </a:t>
            </a:r>
            <a:r>
              <a:rPr lang="en-US" sz="2800" b="1" i="1" u="sng" dirty="0">
                <a:solidFill>
                  <a:srgbClr val="FF0000"/>
                </a:solidFill>
              </a:rPr>
              <a:t>same thing</a:t>
            </a:r>
            <a:r>
              <a:rPr lang="en-US" sz="2800" b="1" baseline="30000" dirty="0">
                <a:solidFill>
                  <a:srgbClr val="FF0000"/>
                </a:solidFill>
              </a:rPr>
              <a:t>8</a:t>
            </a:r>
            <a:r>
              <a:rPr lang="en-US" sz="2800" dirty="0">
                <a:solidFill>
                  <a:srgbClr val="FF0000"/>
                </a:solidFill>
              </a:rPr>
              <a:t> </a:t>
            </a:r>
            <a:r>
              <a:rPr lang="en-US" sz="2800" dirty="0"/>
              <a:t>happens in other situations. A generation or more ago, the towns of large areas of the United States lined their streets with the noble elm tree. </a:t>
            </a:r>
            <a:r>
              <a:rPr lang="en-US" sz="2800" b="1" i="1" u="sng" dirty="0" smtClean="0">
                <a:solidFill>
                  <a:srgbClr val="FF0000"/>
                </a:solidFill>
              </a:rPr>
              <a:t>Now</a:t>
            </a:r>
            <a:r>
              <a:rPr lang="en-US" sz="2800" b="1" i="1" u="sng" baseline="30000" dirty="0" smtClean="0">
                <a:solidFill>
                  <a:srgbClr val="FF0000"/>
                </a:solidFill>
              </a:rPr>
              <a:t>9</a:t>
            </a:r>
            <a:r>
              <a:rPr lang="en-US" sz="2800" u="sng" dirty="0" smtClean="0">
                <a:solidFill>
                  <a:srgbClr val="FF0000"/>
                </a:solidFill>
              </a:rPr>
              <a:t> </a:t>
            </a:r>
            <a:r>
              <a:rPr lang="en-US" sz="2800" u="sng" dirty="0"/>
              <a:t>the beauty</a:t>
            </a:r>
            <a:r>
              <a:rPr lang="en-US" sz="2800" dirty="0"/>
              <a:t> </a:t>
            </a:r>
            <a:r>
              <a:rPr lang="en-US" sz="2800" b="1" i="1" u="sng" dirty="0">
                <a:solidFill>
                  <a:srgbClr val="FF0000"/>
                </a:solidFill>
              </a:rPr>
              <a:t>they</a:t>
            </a:r>
            <a:r>
              <a:rPr lang="en-US" sz="2800" b="1" i="1" u="sng" baseline="30000" dirty="0">
                <a:solidFill>
                  <a:srgbClr val="FF0000"/>
                </a:solidFill>
              </a:rPr>
              <a:t>9</a:t>
            </a:r>
            <a:r>
              <a:rPr lang="en-US" sz="2800" dirty="0"/>
              <a:t> hopefully created is threatened with complete destruction as disease sweeps through the elms, carried by a beetle that would have only limited chance to build up large populations and to spread from tree to tree if the elms were only occasional trees in a richly diversified planting</a:t>
            </a:r>
            <a:r>
              <a:rPr lang="en-US" sz="2800" dirty="0" smtClean="0"/>
              <a:t>.</a:t>
            </a:r>
            <a:br>
              <a:rPr lang="en-US" sz="2800" dirty="0" smtClean="0"/>
            </a:br>
            <a:r>
              <a:rPr lang="en-US" sz="2800" dirty="0"/>
              <a:t/>
            </a:r>
            <a:br>
              <a:rPr lang="en-US" sz="2800" dirty="0"/>
            </a:br>
            <a:r>
              <a:rPr lang="en-US" sz="2800" b="1" i="1" dirty="0">
                <a:solidFill>
                  <a:srgbClr val="FF0000"/>
                </a:solidFill>
              </a:rPr>
              <a:t>8</a:t>
            </a:r>
            <a:r>
              <a:rPr lang="en-US" sz="2800" i="1" dirty="0"/>
              <a:t> </a:t>
            </a:r>
            <a:r>
              <a:rPr lang="en-US" sz="2800" i="1" dirty="0">
                <a:solidFill>
                  <a:srgbClr val="FFFF00"/>
                </a:solidFill>
              </a:rPr>
              <a:t>Repeated key idea</a:t>
            </a:r>
            <a:r>
              <a:rPr lang="en-US" sz="2800" dirty="0">
                <a:solidFill>
                  <a:srgbClr val="FFFF00"/>
                </a:solidFill>
              </a:rPr>
              <a:t/>
            </a:r>
            <a:br>
              <a:rPr lang="en-US" sz="2800" dirty="0">
                <a:solidFill>
                  <a:srgbClr val="FFFF00"/>
                </a:solidFill>
              </a:rPr>
            </a:br>
            <a:r>
              <a:rPr lang="en-US" sz="2800" b="1" i="1" dirty="0">
                <a:solidFill>
                  <a:srgbClr val="FF0000"/>
                </a:solidFill>
              </a:rPr>
              <a:t>9</a:t>
            </a:r>
            <a:r>
              <a:rPr lang="en-US" sz="2800" i="1" dirty="0">
                <a:solidFill>
                  <a:srgbClr val="FF0000"/>
                </a:solidFill>
              </a:rPr>
              <a:t> </a:t>
            </a:r>
            <a:r>
              <a:rPr lang="en-US" sz="2800" i="1" dirty="0">
                <a:solidFill>
                  <a:srgbClr val="FFFF00"/>
                </a:solidFill>
              </a:rPr>
              <a:t>Transitional expression; pronoun reference</a:t>
            </a:r>
            <a:r>
              <a:rPr lang="en-US" sz="2800" dirty="0">
                <a:solidFill>
                  <a:srgbClr val="FFFF00"/>
                </a:solidFill>
              </a:rPr>
              <a:t/>
            </a:r>
            <a:br>
              <a:rPr lang="en-US" sz="2800" dirty="0">
                <a:solidFill>
                  <a:srgbClr val="FFFF00"/>
                </a:solidFill>
              </a:rPr>
            </a:br>
            <a:endParaRPr lang="en-US" sz="2800" dirty="0">
              <a:solidFill>
                <a:srgbClr val="FFFF00"/>
              </a:solidFill>
            </a:endParaRPr>
          </a:p>
        </p:txBody>
      </p:sp>
    </p:spTree>
    <p:extLst>
      <p:ext uri="{BB962C8B-B14F-4D97-AF65-F5344CB8AC3E}">
        <p14:creationId xmlns:p14="http://schemas.microsoft.com/office/powerpoint/2010/main" val="313294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336" y="192946"/>
            <a:ext cx="9759889" cy="825364"/>
          </a:xfrm>
        </p:spPr>
        <p:txBody>
          <a:bodyPr/>
          <a:lstStyle/>
          <a:p>
            <a:r>
              <a:rPr lang="en-US" b="1" dirty="0" smtClean="0">
                <a:solidFill>
                  <a:srgbClr val="FFFF00"/>
                </a:solidFill>
              </a:rPr>
              <a:t>Now it’s your turn </a:t>
            </a:r>
            <a:r>
              <a:rPr lang="en-US" b="1" dirty="0" smtClean="0">
                <a:solidFill>
                  <a:srgbClr val="FFFF00"/>
                </a:solidFill>
                <a:sym typeface="Wingdings" panose="05000000000000000000" pitchFamily="2" charset="2"/>
              </a:rPr>
              <a:t></a:t>
            </a:r>
            <a:endParaRPr lang="en-US" b="1" dirty="0">
              <a:solidFill>
                <a:srgbClr val="FFFF00"/>
              </a:solidFill>
            </a:endParaRPr>
          </a:p>
        </p:txBody>
      </p:sp>
      <p:sp>
        <p:nvSpPr>
          <p:cNvPr id="4" name="Content Placeholder 3"/>
          <p:cNvSpPr>
            <a:spLocks noGrp="1"/>
          </p:cNvSpPr>
          <p:nvPr>
            <p:ph idx="1"/>
          </p:nvPr>
        </p:nvSpPr>
        <p:spPr>
          <a:xfrm>
            <a:off x="301336" y="914401"/>
            <a:ext cx="11211791" cy="5590308"/>
          </a:xfrm>
        </p:spPr>
        <p:txBody>
          <a:bodyPr>
            <a:noAutofit/>
          </a:bodyPr>
          <a:lstStyle/>
          <a:p>
            <a:pPr>
              <a:buFont typeface="Arial" panose="020B0604020202020204" pitchFamily="34" charset="0"/>
              <a:buChar char="•"/>
            </a:pPr>
            <a:r>
              <a:rPr lang="en-US" sz="2600" b="1" dirty="0"/>
              <a:t>Read and annotate </a:t>
            </a:r>
            <a:r>
              <a:rPr lang="en-US" sz="2600" b="1" dirty="0" smtClean="0"/>
              <a:t>“Becoming a Writer” </a:t>
            </a:r>
            <a:r>
              <a:rPr lang="en-US" sz="2600" b="1" dirty="0"/>
              <a:t>by </a:t>
            </a:r>
            <a:r>
              <a:rPr lang="en-US" sz="2600" b="1" dirty="0" smtClean="0"/>
              <a:t>Russell Baker</a:t>
            </a:r>
            <a:endParaRPr lang="en-US" sz="2600" b="1" dirty="0"/>
          </a:p>
          <a:p>
            <a:pPr>
              <a:buFont typeface="Arial" panose="020B0604020202020204" pitchFamily="34" charset="0"/>
              <a:buChar char="•"/>
            </a:pPr>
            <a:r>
              <a:rPr lang="en-US" sz="2600" b="1" dirty="0"/>
              <a:t>Class will then discuss and respond to “thinking critically” questions</a:t>
            </a:r>
          </a:p>
          <a:p>
            <a:pPr>
              <a:buFont typeface="Arial" panose="020B0604020202020204" pitchFamily="34" charset="0"/>
              <a:buChar char="•"/>
            </a:pPr>
            <a:r>
              <a:rPr lang="en-US" sz="2600" b="1" dirty="0"/>
              <a:t>After class discussion, it will be your turn to write </a:t>
            </a:r>
            <a:r>
              <a:rPr lang="en-US" sz="2600" b="1" dirty="0" smtClean="0"/>
              <a:t>an essay</a:t>
            </a:r>
            <a:endParaRPr lang="en-US" sz="2600" b="1" dirty="0"/>
          </a:p>
          <a:p>
            <a:pPr marL="0" indent="0">
              <a:buNone/>
            </a:pPr>
            <a:r>
              <a:rPr lang="en-US" sz="2600" b="1" dirty="0">
                <a:solidFill>
                  <a:srgbClr val="FFFF00"/>
                </a:solidFill>
              </a:rPr>
              <a:t>WRITING PROMPT:  </a:t>
            </a:r>
            <a:r>
              <a:rPr lang="en-US" sz="2600" b="1" dirty="0" smtClean="0">
                <a:solidFill>
                  <a:srgbClr val="FFFF00"/>
                </a:solidFill>
              </a:rPr>
              <a:t>Examine the transitions Baker uses between </a:t>
            </a:r>
            <a:r>
              <a:rPr lang="en-US" sz="2600" b="1" dirty="0" smtClean="0">
                <a:solidFill>
                  <a:srgbClr val="FFFF00"/>
                </a:solidFill>
              </a:rPr>
              <a:t>paragraphs, starting from </a:t>
            </a:r>
            <a:r>
              <a:rPr lang="en-US" sz="2600" b="1" dirty="0" smtClean="0">
                <a:solidFill>
                  <a:srgbClr val="FFFF00"/>
                </a:solidFill>
              </a:rPr>
              <a:t>paragraph 4 to the end of the essay.  Explain how these transitions work to make the paragraphs flow from one to another. </a:t>
            </a:r>
            <a:endParaRPr lang="en-US" sz="2600" b="1" dirty="0">
              <a:solidFill>
                <a:srgbClr val="FFFF00"/>
              </a:solidFill>
            </a:endParaRPr>
          </a:p>
          <a:p>
            <a:pPr marL="0" indent="0">
              <a:buNone/>
            </a:pPr>
            <a:r>
              <a:rPr lang="en-US" sz="2600" b="1" dirty="0"/>
              <a:t>You are responding to this prompt by </a:t>
            </a:r>
            <a:r>
              <a:rPr lang="en-US" sz="2600" b="1" dirty="0" smtClean="0"/>
              <a:t>explaining and providing evidence as to how Russell Baker effectively uses transitions to move </a:t>
            </a:r>
            <a:r>
              <a:rPr lang="en-US" sz="2600" b="1" dirty="0" smtClean="0"/>
              <a:t>the essay </a:t>
            </a:r>
            <a:r>
              <a:rPr lang="en-US" sz="2600" b="1" dirty="0" smtClean="0"/>
              <a:t>along with good flow. You MUST use </a:t>
            </a:r>
            <a:r>
              <a:rPr lang="en-US" sz="2600" b="1" dirty="0"/>
              <a:t>evidence from the reading to support your </a:t>
            </a:r>
            <a:r>
              <a:rPr lang="en-US" sz="2600" b="1" dirty="0" smtClean="0"/>
              <a:t>claim! </a:t>
            </a:r>
            <a:r>
              <a:rPr lang="en-US" sz="2600" b="1" dirty="0" smtClean="0">
                <a:solidFill>
                  <a:srgbClr val="FF0000"/>
                </a:solidFill>
              </a:rPr>
              <a:t>(direct quotes and proper citation)</a:t>
            </a:r>
            <a:endParaRPr lang="en-US" sz="2600" b="1" dirty="0">
              <a:solidFill>
                <a:srgbClr val="FF0000"/>
              </a:solidFill>
            </a:endParaRPr>
          </a:p>
          <a:p>
            <a:endParaRPr lang="en-US" sz="2600" b="1" dirty="0"/>
          </a:p>
        </p:txBody>
      </p:sp>
    </p:spTree>
    <p:extLst>
      <p:ext uri="{BB962C8B-B14F-4D97-AF65-F5344CB8AC3E}">
        <p14:creationId xmlns:p14="http://schemas.microsoft.com/office/powerpoint/2010/main" val="4034023869"/>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drumroll.wav"/>
          </p:stSnd>
        </p:sndAc>
      </p:transition>
    </mc:Choice>
    <mc:Fallback xmlns="">
      <p:transition spd="slow">
        <p:circl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additive="base">
                                        <p:cTn id="3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additive="base">
                                        <p:cTn id="3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62</TotalTime>
  <Words>449</Words>
  <Application>Microsoft Office PowerPoint</Application>
  <PresentationFormat>Custom</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vt:lpstr>
      <vt:lpstr>Transitions</vt:lpstr>
      <vt:lpstr>A transition is</vt:lpstr>
      <vt:lpstr>Transitional Expressions include:</vt:lpstr>
      <vt:lpstr>Two other important ways to make transitions</vt:lpstr>
      <vt:lpstr>     Under primitive agricultural conditions the farmer had few insect problems. These1 arose with the intensification of agriculture — the devotion of immense acreages to a single crop. Such a system2 set the stage for explosive increases in specific insect populations. Single-crop farming does not take advantage of the principles by which nature works; it3 is agriculture as an engineer might conceive it to be. Nature has intro-duced great variety into the landscape, but man has displayed a passion for simplifying it4. Thus he5 undoes the built-in checks and balances by which nature holds the species within bounds. One important natural check6 is a limit on the amount of suitable habitat for each species. Obviously then7, an insect that lives on wheat can build up its population to much higher levels on a farm devoted to wheat than on one in which wheat is intermingled with other crops to which the insect is not adapted.  1 Pronoun reference      2 Repeated key idea 3 Pronoun reference 4 Pronoun reference 5 Transitional expression; pronoun reference 6 Repeated key word 7 Transitional expression </vt:lpstr>
      <vt:lpstr>     The same thing8 happens in other situations. A generation or more ago, the towns of large areas of the United States lined their streets with the noble elm tree. Now9 the beauty they9 hopefully created is threatened with complete destruction as disease sweeps through the elms, carried by a beetle that would have only limited chance to build up large populations and to spread from tree to tree if the elms were only occasional trees in a richly diversified planting.  8 Repeated key idea 9 Transitional expression; pronoun reference </vt:lpstr>
      <vt:lpstr>Now it’s your turn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dc:title>
  <dc:creator>andres maldonado</dc:creator>
  <cp:lastModifiedBy>Windows User</cp:lastModifiedBy>
  <cp:revision>17</cp:revision>
  <dcterms:created xsi:type="dcterms:W3CDTF">2015-01-22T18:08:44Z</dcterms:created>
  <dcterms:modified xsi:type="dcterms:W3CDTF">2015-02-09T12:43:13Z</dcterms:modified>
</cp:coreProperties>
</file>