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68" r:id="rId15"/>
    <p:sldId id="269" r:id="rId16"/>
    <p:sldId id="272" r:id="rId17"/>
    <p:sldId id="271"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3" autoAdjust="0"/>
    <p:restoredTop sz="94660"/>
  </p:normalViewPr>
  <p:slideViewPr>
    <p:cSldViewPr snapToGrid="0">
      <p:cViewPr>
        <p:scale>
          <a:sx n="69" d="100"/>
          <a:sy n="69" d="100"/>
        </p:scale>
        <p:origin x="312"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9/28/2014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sndAc>
          <p:stSnd>
            <p:snd r:embed="rId1" name="arrow.wav"/>
          </p:stSnd>
        </p:sndAc>
      </p:transition>
    </mc:Choice>
    <mc:Fallback>
      <p:transition spd="slow">
        <p:fade/>
        <p:sndAc>
          <p:stSnd>
            <p:snd r:embed="rId1" name="arrow.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9/28/2014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sndAc>
          <p:stSnd>
            <p:snd r:embed="rId1" name="arrow.wav"/>
          </p:stSnd>
        </p:sndAc>
      </p:transition>
    </mc:Choice>
    <mc:Fallback>
      <p:transition spd="slow">
        <p:fade/>
        <p:sndAc>
          <p:stSnd>
            <p:snd r:embed="rId1" name="arrow.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9/28/2014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sndAc>
          <p:stSnd>
            <p:snd r:embed="rId1" name="arrow.wav"/>
          </p:stSnd>
        </p:sndAc>
      </p:transition>
    </mc:Choice>
    <mc:Fallback>
      <p:transition spd="slow">
        <p:fade/>
        <p:sndAc>
          <p:stSnd>
            <p:snd r:embed="rId1" name="arrow.wav"/>
          </p:stSnd>
        </p:sndAc>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9/28/2014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sndAc>
          <p:stSnd>
            <p:snd r:embed="rId1" name="arrow.wav"/>
          </p:stSnd>
        </p:sndAc>
      </p:transition>
    </mc:Choice>
    <mc:Fallback>
      <p:transition spd="slow">
        <p:fade/>
        <p:sndAc>
          <p:stSnd>
            <p:snd r:embed="rId1" name="arrow.wav"/>
          </p:stSnd>
        </p:sndAc>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9/28/2014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sndAc>
          <p:stSnd>
            <p:snd r:embed="rId1" name="arrow.wav"/>
          </p:stSnd>
        </p:sndAc>
      </p:transition>
    </mc:Choice>
    <mc:Fallback>
      <p:transition spd="slow">
        <p:fade/>
        <p:sndAc>
          <p:stSnd>
            <p:snd r:embed="rId1" name="arrow.wav"/>
          </p:stSnd>
        </p:sndAc>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9/28/2014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sndAc>
          <p:stSnd>
            <p:snd r:embed="rId1" name="arrow.wav"/>
          </p:stSnd>
        </p:sndAc>
      </p:transition>
    </mc:Choice>
    <mc:Fallback>
      <p:transition spd="slow">
        <p:fade/>
        <p:sndAc>
          <p:stSnd>
            <p:snd r:embed="rId1" name="arrow.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9/28/2014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sndAc>
          <p:stSnd>
            <p:snd r:embed="rId1" name="arrow.wav"/>
          </p:stSnd>
        </p:sndAc>
      </p:transition>
    </mc:Choice>
    <mc:Fallback>
      <p:transition spd="slow">
        <p:fade/>
        <p:sndAc>
          <p:stSnd>
            <p:snd r:embed="rId1" name="arrow.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9/28/2014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sndAc>
          <p:stSnd>
            <p:snd r:embed="rId1" name="arrow.wav"/>
          </p:stSnd>
        </p:sndAc>
      </p:transition>
    </mc:Choice>
    <mc:Fallback>
      <p:transition spd="slow">
        <p:fade/>
        <p:sndAc>
          <p:stSnd>
            <p:snd r:embed="rId1" name="arrow.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9/28/2014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sndAc>
          <p:stSnd>
            <p:snd r:embed="rId1" name="arrow.wav"/>
          </p:stSnd>
        </p:sndAc>
      </p:transition>
    </mc:Choice>
    <mc:Fallback>
      <p:transition spd="slow">
        <p:fade/>
        <p:sndAc>
          <p:stSnd>
            <p:snd r:embed="rId1" name="arrow.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9/28/2014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sndAc>
          <p:stSnd>
            <p:snd r:embed="rId1" name="arrow.wav"/>
          </p:stSnd>
        </p:sndAc>
      </p:transition>
    </mc:Choice>
    <mc:Fallback>
      <p:transition spd="slow">
        <p:fade/>
        <p:sndAc>
          <p:stSnd>
            <p:snd r:embed="rId1" name="arrow.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9/28/2014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sndAc>
          <p:stSnd>
            <p:snd r:embed="rId1" name="arrow.wav"/>
          </p:stSnd>
        </p:sndAc>
      </p:transition>
    </mc:Choice>
    <mc:Fallback>
      <p:transition spd="slow">
        <p:fade/>
        <p:sndAc>
          <p:stSnd>
            <p:snd r:embed="rId1" name="arrow.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9/28/2014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sndAc>
          <p:stSnd>
            <p:snd r:embed="rId1" name="arrow.wav"/>
          </p:stSnd>
        </p:sndAc>
      </p:transition>
    </mc:Choice>
    <mc:Fallback>
      <p:transition spd="slow">
        <p:fade/>
        <p:sndAc>
          <p:stSnd>
            <p:snd r:embed="rId1" name="arrow.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9/28/2014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sndAc>
          <p:stSnd>
            <p:snd r:embed="rId1" name="arrow.wav"/>
          </p:stSnd>
        </p:sndAc>
      </p:transition>
    </mc:Choice>
    <mc:Fallback>
      <p:transition spd="slow">
        <p:fade/>
        <p:sndAc>
          <p:stSnd>
            <p:snd r:embed="rId1" name="arrow.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9/28/2014</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sndAc>
          <p:stSnd>
            <p:snd r:embed="rId1" name="arrow.wav"/>
          </p:stSnd>
        </p:sndAc>
      </p:transition>
    </mc:Choice>
    <mc:Fallback>
      <p:transition spd="slow">
        <p:fade/>
        <p:sndAc>
          <p:stSnd>
            <p:snd r:embed="rId1" name="arrow.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9/28/2014</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mc:AlternateContent xmlns:mc="http://schemas.openxmlformats.org/markup-compatibility/2006">
    <mc:Choice xmlns:p15="http://schemas.microsoft.com/office/powerpoint/2012/main" Requires="p15">
      <p:transition xmlns:p14="http://schemas.microsoft.com/office/powerpoint/2010/main" spd="slow" p14:dur="2000">
        <p15:prstTrans prst="wind"/>
        <p:sndAc>
          <p:stSnd>
            <p:snd r:embed="rId16" name="arrow.wav"/>
          </p:stSnd>
        </p:sndAc>
      </p:transition>
    </mc:Choice>
    <mc:Fallback>
      <p:transition spd="slow">
        <p:fade/>
        <p:sndAc>
          <p:stSnd>
            <p:snd r:embed="rId16" name="arrow.wav"/>
          </p:stSnd>
        </p:sndAc>
      </p:transition>
    </mc:Fallback>
  </mc:AlternateConten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8.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9.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0.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7.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2.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7.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Using Quotation Marks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0474047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sndAc>
          <p:stSnd>
            <p:snd r:embed="rId2" name="breeze.wav"/>
          </p:stSnd>
        </p:sndAc>
      </p:transition>
    </mc:Choice>
    <mc:Fallback>
      <p:transition spd="slow">
        <p:fade/>
        <p:sndAc>
          <p:stSnd>
            <p:snd r:embed="rId2" name="breez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255" y="447188"/>
            <a:ext cx="11859490" cy="970450"/>
          </a:xfrm>
        </p:spPr>
        <p:txBody>
          <a:bodyPr/>
          <a:lstStyle/>
          <a:p>
            <a:r>
              <a:rPr lang="en-US" dirty="0" smtClean="0"/>
              <a:t>Quotation Marks with Other Punctuation Marks</a:t>
            </a:r>
            <a:endParaRPr lang="en-US" dirty="0"/>
          </a:p>
        </p:txBody>
      </p:sp>
      <p:sp>
        <p:nvSpPr>
          <p:cNvPr id="3" name="Content Placeholder 2"/>
          <p:cNvSpPr>
            <a:spLocks noGrp="1"/>
          </p:cNvSpPr>
          <p:nvPr>
            <p:ph idx="1"/>
          </p:nvPr>
        </p:nvSpPr>
        <p:spPr>
          <a:xfrm>
            <a:off x="166255" y="1848215"/>
            <a:ext cx="11859490" cy="4192368"/>
          </a:xfrm>
        </p:spPr>
        <p:txBody>
          <a:bodyPr>
            <a:normAutofit lnSpcReduction="10000"/>
          </a:bodyPr>
          <a:lstStyle/>
          <a:p>
            <a:pPr marL="0" indent="0">
              <a:buNone/>
            </a:pPr>
            <a:r>
              <a:rPr lang="en-US" sz="4000" b="1" dirty="0" smtClean="0">
                <a:solidFill>
                  <a:srgbClr val="00FF00"/>
                </a:solidFill>
              </a:rPr>
              <a:t>“</a:t>
            </a:r>
            <a:r>
              <a:rPr lang="en-US" sz="4000" dirty="0" smtClean="0"/>
              <a:t>Secretariat was a great horse</a:t>
            </a:r>
            <a:r>
              <a:rPr lang="en-US" sz="4000" b="1" dirty="0" smtClean="0">
                <a:solidFill>
                  <a:srgbClr val="00B0F0"/>
                </a:solidFill>
              </a:rPr>
              <a:t>,</a:t>
            </a:r>
            <a:r>
              <a:rPr lang="en-US" sz="4000" b="1" dirty="0" smtClean="0">
                <a:solidFill>
                  <a:srgbClr val="00FF00"/>
                </a:solidFill>
              </a:rPr>
              <a:t>”</a:t>
            </a:r>
            <a:r>
              <a:rPr lang="en-US" sz="4000" dirty="0" smtClean="0"/>
              <a:t> sighted </a:t>
            </a:r>
          </a:p>
          <a:p>
            <a:pPr marL="0" indent="0">
              <a:buNone/>
            </a:pPr>
            <a:r>
              <a:rPr lang="en-US" sz="4000" dirty="0"/>
              <a:t> </a:t>
            </a:r>
            <a:r>
              <a:rPr lang="en-US" sz="4000" dirty="0" smtClean="0"/>
              <a:t> Mother.  We were just informed about his </a:t>
            </a:r>
            <a:r>
              <a:rPr lang="en-US" sz="4000" b="1" dirty="0" smtClean="0">
                <a:solidFill>
                  <a:srgbClr val="00FF00"/>
                </a:solidFill>
              </a:rPr>
              <a:t>“</a:t>
            </a:r>
            <a:r>
              <a:rPr lang="en-US" sz="4000" dirty="0" smtClean="0"/>
              <a:t>earth-shaking discovery</a:t>
            </a:r>
            <a:r>
              <a:rPr lang="en-US" sz="4000" b="1" dirty="0" smtClean="0">
                <a:solidFill>
                  <a:srgbClr val="00FF00"/>
                </a:solidFill>
              </a:rPr>
              <a:t>”</a:t>
            </a:r>
            <a:r>
              <a:rPr lang="en-US" sz="4000" b="1" dirty="0" smtClean="0">
                <a:solidFill>
                  <a:srgbClr val="00B0F0"/>
                </a:solidFill>
              </a:rPr>
              <a:t>;</a:t>
            </a:r>
            <a:r>
              <a:rPr lang="en-US" sz="4000" dirty="0" smtClean="0"/>
              <a:t> we are very </a:t>
            </a:r>
          </a:p>
          <a:p>
            <a:pPr marL="0" indent="0">
              <a:buNone/>
            </a:pPr>
            <a:r>
              <a:rPr lang="en-US" sz="4000" dirty="0"/>
              <a:t> </a:t>
            </a:r>
            <a:r>
              <a:rPr lang="en-US" sz="4000" dirty="0" smtClean="0"/>
              <a:t> pleased</a:t>
            </a:r>
            <a:r>
              <a:rPr lang="en-US" sz="4000" b="1" dirty="0" smtClean="0">
                <a:solidFill>
                  <a:srgbClr val="00FF00"/>
                </a:solidFill>
              </a:rPr>
              <a:t>.</a:t>
            </a:r>
          </a:p>
          <a:p>
            <a:pPr marL="0" indent="0">
              <a:buNone/>
            </a:pPr>
            <a:endParaRPr lang="en-US" dirty="0" smtClean="0"/>
          </a:p>
          <a:p>
            <a:pPr marL="0" indent="0">
              <a:buNone/>
            </a:pPr>
            <a:r>
              <a:rPr lang="en-US" sz="2800" dirty="0" smtClean="0">
                <a:solidFill>
                  <a:srgbClr val="00FF00"/>
                </a:solidFill>
              </a:rPr>
              <a:t>Place a comma or a period </a:t>
            </a:r>
            <a:r>
              <a:rPr lang="en-US" sz="2800" i="1" dirty="0" smtClean="0"/>
              <a:t>inside</a:t>
            </a:r>
            <a:r>
              <a:rPr lang="en-US" sz="2800" dirty="0" smtClean="0"/>
              <a:t> </a:t>
            </a:r>
            <a:r>
              <a:rPr lang="en-US" sz="2800" dirty="0" smtClean="0">
                <a:solidFill>
                  <a:srgbClr val="00FF00"/>
                </a:solidFill>
              </a:rPr>
              <a:t>the final quotation mark.  Place a semicolon or colon </a:t>
            </a:r>
            <a:r>
              <a:rPr lang="en-US" sz="2800" i="1" dirty="0" smtClean="0"/>
              <a:t>outside</a:t>
            </a:r>
            <a:r>
              <a:rPr lang="en-US" sz="2800" dirty="0" smtClean="0"/>
              <a:t> </a:t>
            </a:r>
            <a:r>
              <a:rPr lang="en-US" sz="2800" dirty="0" smtClean="0">
                <a:solidFill>
                  <a:srgbClr val="00FF00"/>
                </a:solidFill>
              </a:rPr>
              <a:t>the final quotation mark.</a:t>
            </a:r>
            <a:endParaRPr lang="en-US" sz="2800" dirty="0">
              <a:solidFill>
                <a:srgbClr val="00FF00"/>
              </a:solidFill>
            </a:endParaRPr>
          </a:p>
        </p:txBody>
      </p:sp>
    </p:spTree>
    <p:extLst>
      <p:ext uri="{BB962C8B-B14F-4D97-AF65-F5344CB8AC3E}">
        <p14:creationId xmlns:p14="http://schemas.microsoft.com/office/powerpoint/2010/main" val="45470821"/>
      </p:ext>
    </p:extLst>
  </p:cSld>
  <p:clrMapOvr>
    <a:masterClrMapping/>
  </p:clrMapOvr>
  <p:transition spd="slow">
    <p:wheel spokes="1"/>
    <p:sndAc>
      <p:stSnd>
        <p:snd r:embed="rId2" name="voltag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836" y="447188"/>
            <a:ext cx="12081164" cy="970450"/>
          </a:xfrm>
        </p:spPr>
        <p:txBody>
          <a:bodyPr/>
          <a:lstStyle/>
          <a:p>
            <a:r>
              <a:rPr lang="en-US" dirty="0" smtClean="0"/>
              <a:t>Quotation Marks with Other Punctuation Marks</a:t>
            </a:r>
            <a:endParaRPr lang="en-US" dirty="0"/>
          </a:p>
        </p:txBody>
      </p:sp>
      <p:sp>
        <p:nvSpPr>
          <p:cNvPr id="3" name="Content Placeholder 2"/>
          <p:cNvSpPr>
            <a:spLocks noGrp="1"/>
          </p:cNvSpPr>
          <p:nvPr>
            <p:ph idx="1"/>
          </p:nvPr>
        </p:nvSpPr>
        <p:spPr>
          <a:xfrm>
            <a:off x="110836" y="1945196"/>
            <a:ext cx="11901055" cy="3636511"/>
          </a:xfrm>
        </p:spPr>
        <p:txBody>
          <a:bodyPr/>
          <a:lstStyle/>
          <a:p>
            <a:pPr marL="0" indent="0">
              <a:buNone/>
            </a:pPr>
            <a:r>
              <a:rPr lang="en-US" sz="4400" b="1" dirty="0" smtClean="0">
                <a:solidFill>
                  <a:srgbClr val="00FF00"/>
                </a:solidFill>
              </a:rPr>
              <a:t>“</a:t>
            </a:r>
            <a:r>
              <a:rPr lang="en-US" sz="4400" dirty="0" smtClean="0"/>
              <a:t>Larry wondered</a:t>
            </a:r>
            <a:r>
              <a:rPr lang="en-US" sz="4400" b="1" dirty="0" smtClean="0">
                <a:solidFill>
                  <a:srgbClr val="00B0F0"/>
                </a:solidFill>
              </a:rPr>
              <a:t>,</a:t>
            </a:r>
            <a:r>
              <a:rPr lang="en-US" sz="4400" dirty="0" smtClean="0"/>
              <a:t> </a:t>
            </a:r>
            <a:r>
              <a:rPr lang="en-US" sz="4400" b="1" dirty="0" smtClean="0">
                <a:solidFill>
                  <a:srgbClr val="00FF00"/>
                </a:solidFill>
              </a:rPr>
              <a:t>“</a:t>
            </a:r>
            <a:r>
              <a:rPr lang="en-US" sz="4400" dirty="0" smtClean="0"/>
              <a:t>How could I lose the  </a:t>
            </a:r>
          </a:p>
          <a:p>
            <a:pPr marL="0" indent="0">
              <a:buNone/>
            </a:pPr>
            <a:r>
              <a:rPr lang="en-US" sz="4400" dirty="0"/>
              <a:t> </a:t>
            </a:r>
            <a:r>
              <a:rPr lang="en-US" sz="4400" dirty="0" smtClean="0"/>
              <a:t> race</a:t>
            </a:r>
            <a:r>
              <a:rPr lang="en-US" sz="4400" b="1" dirty="0" smtClean="0">
                <a:solidFill>
                  <a:srgbClr val="00B0F0"/>
                </a:solidFill>
              </a:rPr>
              <a:t>?</a:t>
            </a:r>
            <a:r>
              <a:rPr lang="en-US" sz="4400" b="1" dirty="0" smtClean="0">
                <a:solidFill>
                  <a:srgbClr val="00FF00"/>
                </a:solidFill>
              </a:rPr>
              <a:t>”</a:t>
            </a:r>
          </a:p>
          <a:p>
            <a:pPr marL="0" indent="0">
              <a:buNone/>
            </a:pPr>
            <a:r>
              <a:rPr lang="en-US" sz="2800" dirty="0" smtClean="0">
                <a:solidFill>
                  <a:srgbClr val="00FF00"/>
                </a:solidFill>
              </a:rPr>
              <a:t>Place a question mark or an exclamation mark inside the final quotation mark if the end mark is part of the quotation.  Do not use an additional end mark.</a:t>
            </a:r>
            <a:endParaRPr lang="en-US" sz="2800" dirty="0">
              <a:solidFill>
                <a:srgbClr val="00FF00"/>
              </a:solidFill>
            </a:endParaRPr>
          </a:p>
        </p:txBody>
      </p:sp>
    </p:spTree>
    <p:extLst>
      <p:ext uri="{BB962C8B-B14F-4D97-AF65-F5344CB8AC3E}">
        <p14:creationId xmlns:p14="http://schemas.microsoft.com/office/powerpoint/2010/main" val="2095994756"/>
      </p:ext>
    </p:extLst>
  </p:cSld>
  <p:clrMapOvr>
    <a:masterClrMapping/>
  </p:clrMapOvr>
  <mc:AlternateContent xmlns:mc="http://schemas.openxmlformats.org/markup-compatibility/2006">
    <mc:Choice xmlns:p14="http://schemas.microsoft.com/office/powerpoint/2010/main" Requires="p14">
      <p:transition spd="slow" p14:dur="1250">
        <p14:switch dir="r"/>
        <p:sndAc>
          <p:stSnd>
            <p:snd r:embed="rId2" name="suction.wav"/>
          </p:stSnd>
        </p:sndAc>
      </p:transition>
    </mc:Choice>
    <mc:Fallback>
      <p:transition spd="slow">
        <p:fade/>
        <p:sndAc>
          <p:stSnd>
            <p:snd r:embed="rId2" name="suction.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82" y="447188"/>
            <a:ext cx="11984182" cy="970450"/>
          </a:xfrm>
        </p:spPr>
        <p:txBody>
          <a:bodyPr/>
          <a:lstStyle/>
          <a:p>
            <a:r>
              <a:rPr lang="en-US" dirty="0" smtClean="0"/>
              <a:t>Quotation Marks with Other Punctuation Marks</a:t>
            </a:r>
            <a:endParaRPr lang="en-US" dirty="0"/>
          </a:p>
        </p:txBody>
      </p:sp>
      <p:sp>
        <p:nvSpPr>
          <p:cNvPr id="3" name="Content Placeholder 2"/>
          <p:cNvSpPr>
            <a:spLocks noGrp="1"/>
          </p:cNvSpPr>
          <p:nvPr>
            <p:ph idx="1"/>
          </p:nvPr>
        </p:nvSpPr>
        <p:spPr>
          <a:xfrm>
            <a:off x="96982" y="2222287"/>
            <a:ext cx="11984182" cy="3721313"/>
          </a:xfrm>
        </p:spPr>
        <p:txBody>
          <a:bodyPr>
            <a:normAutofit/>
          </a:bodyPr>
          <a:lstStyle/>
          <a:p>
            <a:pPr marL="0" indent="0">
              <a:buNone/>
            </a:pPr>
            <a:r>
              <a:rPr lang="en-US" sz="4400" dirty="0" smtClean="0"/>
              <a:t>We were shocked when he said</a:t>
            </a:r>
            <a:r>
              <a:rPr lang="en-US" sz="4400" b="1" dirty="0" smtClean="0">
                <a:solidFill>
                  <a:srgbClr val="00B0F0"/>
                </a:solidFill>
              </a:rPr>
              <a:t>,</a:t>
            </a:r>
            <a:r>
              <a:rPr lang="en-US" sz="4400" dirty="0" smtClean="0"/>
              <a:t> </a:t>
            </a:r>
            <a:r>
              <a:rPr lang="en-US" sz="4400" b="1" dirty="0" smtClean="0">
                <a:solidFill>
                  <a:srgbClr val="00FF00"/>
                </a:solidFill>
              </a:rPr>
              <a:t>“</a:t>
            </a:r>
            <a:r>
              <a:rPr lang="en-US" sz="4400" dirty="0" smtClean="0"/>
              <a:t>Yes</a:t>
            </a:r>
            <a:r>
              <a:rPr lang="en-US" sz="4400" b="1" dirty="0" smtClean="0">
                <a:solidFill>
                  <a:srgbClr val="00FF00"/>
                </a:solidFill>
              </a:rPr>
              <a:t>”</a:t>
            </a:r>
            <a:r>
              <a:rPr lang="en-US" sz="4400" dirty="0" smtClean="0"/>
              <a:t> </a:t>
            </a:r>
            <a:r>
              <a:rPr lang="en-US" sz="4400" b="1" dirty="0" smtClean="0">
                <a:solidFill>
                  <a:srgbClr val="00B0F0"/>
                </a:solidFill>
              </a:rPr>
              <a:t>!</a:t>
            </a:r>
          </a:p>
          <a:p>
            <a:pPr marL="0" indent="0">
              <a:buNone/>
            </a:pPr>
            <a:endParaRPr lang="en-US" sz="1400" dirty="0" smtClean="0"/>
          </a:p>
          <a:p>
            <a:pPr marL="0" indent="0">
              <a:buNone/>
            </a:pPr>
            <a:r>
              <a:rPr lang="en-US" sz="3200" dirty="0" smtClean="0">
                <a:solidFill>
                  <a:srgbClr val="00FF00"/>
                </a:solidFill>
              </a:rPr>
              <a:t>Place a question mark outside the final quotation mark if the end is part of the entire sentence, not part of the quotation.</a:t>
            </a:r>
          </a:p>
          <a:p>
            <a:pPr marL="0" indent="0">
              <a:buNone/>
            </a:pPr>
            <a:endParaRPr lang="en-US" sz="3200" dirty="0">
              <a:solidFill>
                <a:srgbClr val="00FF00"/>
              </a:solidFill>
            </a:endParaRPr>
          </a:p>
          <a:p>
            <a:pPr marL="0" indent="0">
              <a:buNone/>
            </a:pPr>
            <a:endParaRPr lang="en-US" sz="3200" dirty="0">
              <a:solidFill>
                <a:srgbClr val="00FF00"/>
              </a:solidFill>
            </a:endParaRPr>
          </a:p>
        </p:txBody>
      </p:sp>
    </p:spTree>
    <p:extLst>
      <p:ext uri="{BB962C8B-B14F-4D97-AF65-F5344CB8AC3E}">
        <p14:creationId xmlns:p14="http://schemas.microsoft.com/office/powerpoint/2010/main" val="2674408014"/>
      </p:ext>
    </p:extLst>
  </p:cSld>
  <p:clrMapOvr>
    <a:masterClrMapping/>
  </p:clrMapOvr>
  <mc:AlternateContent xmlns:mc="http://schemas.openxmlformats.org/markup-compatibility/2006">
    <mc:Choice xmlns:p14="http://schemas.microsoft.com/office/powerpoint/2010/main" Requires="p14">
      <p:transition spd="slow" p14:dur="1250">
        <p14:flip dir="r"/>
        <p:sndAc>
          <p:stSnd>
            <p:snd r:embed="rId2" name="laser.wav"/>
          </p:stSnd>
        </p:sndAc>
      </p:transition>
    </mc:Choice>
    <mc:Fallback>
      <p:transition spd="slow">
        <p:fade/>
        <p:sndAc>
          <p:stSnd>
            <p:snd r:embed="rId2" name="laser.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82" y="1"/>
            <a:ext cx="12095018" cy="1468581"/>
          </a:xfrm>
        </p:spPr>
        <p:txBody>
          <a:bodyPr/>
          <a:lstStyle/>
          <a:p>
            <a:r>
              <a:rPr lang="en-US" dirty="0" smtClean="0"/>
              <a:t>Using Single Quotation Marks for Quotation Marks within Quotations</a:t>
            </a:r>
            <a:endParaRPr lang="en-US" dirty="0"/>
          </a:p>
        </p:txBody>
      </p:sp>
      <p:sp>
        <p:nvSpPr>
          <p:cNvPr id="3" name="Content Placeholder 2"/>
          <p:cNvSpPr>
            <a:spLocks noGrp="1"/>
          </p:cNvSpPr>
          <p:nvPr>
            <p:ph idx="1"/>
          </p:nvPr>
        </p:nvSpPr>
        <p:spPr>
          <a:xfrm>
            <a:off x="235527" y="2222287"/>
            <a:ext cx="11817928" cy="3636511"/>
          </a:xfrm>
        </p:spPr>
        <p:txBody>
          <a:bodyPr>
            <a:noAutofit/>
          </a:bodyPr>
          <a:lstStyle/>
          <a:p>
            <a:pPr marL="0" indent="0">
              <a:buNone/>
            </a:pPr>
            <a:r>
              <a:rPr lang="en-US" sz="4000" dirty="0" smtClean="0">
                <a:solidFill>
                  <a:srgbClr val="00FF00"/>
                </a:solidFill>
              </a:rPr>
              <a:t>As you have learned, double quotation marks (“”) should enclose the main quotation in a sentence.  The rules for using commas and end marks with double quotation marks also apply to single quotation marks.</a:t>
            </a:r>
            <a:endParaRPr lang="en-US" sz="4000" dirty="0">
              <a:solidFill>
                <a:srgbClr val="00FF00"/>
              </a:solidFill>
            </a:endParaRPr>
          </a:p>
        </p:txBody>
      </p:sp>
    </p:spTree>
    <p:extLst>
      <p:ext uri="{BB962C8B-B14F-4D97-AF65-F5344CB8AC3E}">
        <p14:creationId xmlns:p14="http://schemas.microsoft.com/office/powerpoint/2010/main" val="1728771114"/>
      </p:ext>
    </p:extLst>
  </p:cSld>
  <p:clrMapOvr>
    <a:masterClrMapping/>
  </p:clrMapOvr>
  <mc:AlternateContent xmlns:mc="http://schemas.openxmlformats.org/markup-compatibility/2006">
    <mc:Choice xmlns:p14="http://schemas.microsoft.com/office/powerpoint/2010/main" Requires="p14">
      <p:transition spd="slow" p14:dur="1200">
        <p14:prism/>
        <p:sndAc>
          <p:stSnd>
            <p:snd r:embed="rId2" name="push.wav"/>
          </p:stSnd>
        </p:sndAc>
      </p:transition>
    </mc:Choice>
    <mc:Fallback>
      <p:transition spd="slow">
        <p:fade/>
        <p:sndAc>
          <p:stSnd>
            <p:snd r:embed="rId2" name="push.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7819"/>
            <a:ext cx="12192000" cy="1482436"/>
          </a:xfrm>
        </p:spPr>
        <p:txBody>
          <a:bodyPr/>
          <a:lstStyle/>
          <a:p>
            <a:r>
              <a:rPr lang="en-US" dirty="0" smtClean="0"/>
              <a:t>Using Single Quotation Marks for Quotations within Quotations</a:t>
            </a:r>
            <a:endParaRPr lang="en-US" dirty="0"/>
          </a:p>
        </p:txBody>
      </p:sp>
      <p:sp>
        <p:nvSpPr>
          <p:cNvPr id="3" name="Content Placeholder 2"/>
          <p:cNvSpPr>
            <a:spLocks noGrp="1"/>
          </p:cNvSpPr>
          <p:nvPr>
            <p:ph idx="1"/>
          </p:nvPr>
        </p:nvSpPr>
        <p:spPr>
          <a:xfrm>
            <a:off x="0" y="1814945"/>
            <a:ext cx="12192000" cy="5043055"/>
          </a:xfrm>
        </p:spPr>
        <p:txBody>
          <a:bodyPr>
            <a:normAutofit/>
          </a:bodyPr>
          <a:lstStyle/>
          <a:p>
            <a:pPr marL="0" indent="0">
              <a:buNone/>
            </a:pPr>
            <a:r>
              <a:rPr lang="en-US" sz="4000" b="1" dirty="0" smtClean="0">
                <a:solidFill>
                  <a:srgbClr val="00FF00"/>
                </a:solidFill>
              </a:rPr>
              <a:t>“</a:t>
            </a:r>
            <a:r>
              <a:rPr lang="en-US" sz="4000" dirty="0" smtClean="0"/>
              <a:t>I remember Ali quoting Shelley</a:t>
            </a:r>
            <a:r>
              <a:rPr lang="en-US" sz="4000" b="1" dirty="0" smtClean="0">
                <a:solidFill>
                  <a:srgbClr val="00B0F0"/>
                </a:solidFill>
              </a:rPr>
              <a:t>, ‘</a:t>
            </a:r>
            <a:r>
              <a:rPr lang="en-US" sz="4000" dirty="0" smtClean="0"/>
              <a:t>If winter comes, can spring be far behind</a:t>
            </a:r>
            <a:r>
              <a:rPr lang="en-US" sz="4000" b="1" dirty="0" smtClean="0">
                <a:solidFill>
                  <a:srgbClr val="00B0F0"/>
                </a:solidFill>
              </a:rPr>
              <a:t>?’</a:t>
            </a:r>
            <a:r>
              <a:rPr lang="en-US" sz="4000" b="1" dirty="0" smtClean="0">
                <a:solidFill>
                  <a:srgbClr val="00FF00"/>
                </a:solidFill>
              </a:rPr>
              <a:t>”</a:t>
            </a:r>
            <a:r>
              <a:rPr lang="en-US" sz="4000" dirty="0" smtClean="0"/>
              <a:t> Mike said</a:t>
            </a:r>
            <a:r>
              <a:rPr lang="en-US" sz="4000" b="1" dirty="0" smtClean="0">
                <a:solidFill>
                  <a:srgbClr val="00FF00"/>
                </a:solidFill>
              </a:rPr>
              <a:t>.</a:t>
            </a:r>
          </a:p>
          <a:p>
            <a:pPr marL="0" indent="0">
              <a:buNone/>
            </a:pPr>
            <a:r>
              <a:rPr lang="en-US" sz="4000" b="1" dirty="0" smtClean="0">
                <a:solidFill>
                  <a:srgbClr val="00FF00"/>
                </a:solidFill>
              </a:rPr>
              <a:t>“</a:t>
            </a:r>
            <a:r>
              <a:rPr lang="en-US" sz="4000" dirty="0" smtClean="0"/>
              <a:t>The doctor said</a:t>
            </a:r>
            <a:r>
              <a:rPr lang="en-US" sz="4000" b="1" dirty="0" smtClean="0">
                <a:solidFill>
                  <a:srgbClr val="00B0F0"/>
                </a:solidFill>
              </a:rPr>
              <a:t>, ‘</a:t>
            </a:r>
            <a:r>
              <a:rPr lang="en-US" sz="4000" dirty="0" smtClean="0"/>
              <a:t>Good news</a:t>
            </a:r>
            <a:r>
              <a:rPr lang="en-US" sz="4000" b="1" dirty="0" smtClean="0">
                <a:solidFill>
                  <a:srgbClr val="00B0F0"/>
                </a:solidFill>
              </a:rPr>
              <a:t>!’</a:t>
            </a:r>
            <a:r>
              <a:rPr lang="en-US" sz="4000" b="1" dirty="0" smtClean="0">
                <a:solidFill>
                  <a:srgbClr val="00FF00"/>
                </a:solidFill>
              </a:rPr>
              <a:t>”</a:t>
            </a:r>
            <a:r>
              <a:rPr lang="en-US" sz="4000" dirty="0" smtClean="0"/>
              <a:t> </a:t>
            </a:r>
            <a:r>
              <a:rPr lang="en-US" sz="4000" dirty="0" err="1" smtClean="0"/>
              <a:t>Lainie</a:t>
            </a:r>
            <a:r>
              <a:rPr lang="en-US" sz="4000" dirty="0" smtClean="0"/>
              <a:t> explained</a:t>
            </a:r>
            <a:r>
              <a:rPr lang="en-US" sz="4000" b="1" dirty="0" smtClean="0">
                <a:solidFill>
                  <a:srgbClr val="00FF00"/>
                </a:solidFill>
              </a:rPr>
              <a:t>.</a:t>
            </a:r>
          </a:p>
          <a:p>
            <a:pPr marL="0" indent="0">
              <a:buNone/>
            </a:pPr>
            <a:r>
              <a:rPr lang="en-US" sz="3200" dirty="0" smtClean="0">
                <a:solidFill>
                  <a:srgbClr val="00FF00"/>
                </a:solidFill>
              </a:rPr>
              <a:t>Use single quotation marks (</a:t>
            </a:r>
            <a:r>
              <a:rPr lang="en-US" sz="3200" b="1" dirty="0" smtClean="0">
                <a:solidFill>
                  <a:srgbClr val="00B0F0"/>
                </a:solidFill>
              </a:rPr>
              <a:t>‘’</a:t>
            </a:r>
            <a:r>
              <a:rPr lang="en-US" sz="3200" dirty="0" smtClean="0">
                <a:solidFill>
                  <a:srgbClr val="00FF00"/>
                </a:solidFill>
              </a:rPr>
              <a:t>) to set off a quotation within a quotation</a:t>
            </a:r>
            <a:endParaRPr lang="en-US" sz="3200" dirty="0">
              <a:solidFill>
                <a:srgbClr val="00FF00"/>
              </a:solidFill>
            </a:endParaRPr>
          </a:p>
        </p:txBody>
      </p:sp>
    </p:spTree>
    <p:extLst>
      <p:ext uri="{BB962C8B-B14F-4D97-AF65-F5344CB8AC3E}">
        <p14:creationId xmlns:p14="http://schemas.microsoft.com/office/powerpoint/2010/main" val="1255479418"/>
      </p:ext>
    </p:extLst>
  </p:cSld>
  <p:clrMapOvr>
    <a:masterClrMapping/>
  </p:clrMapOvr>
  <mc:AlternateContent xmlns:mc="http://schemas.openxmlformats.org/markup-compatibility/2006">
    <mc:Choice xmlns:p14="http://schemas.microsoft.com/office/powerpoint/2010/main" Requires="p14">
      <p:transition spd="slow" p14:dur="1400">
        <p14:doors dir="vert"/>
        <p:sndAc>
          <p:stSnd>
            <p:snd r:embed="rId2" name="explode.wav"/>
          </p:stSnd>
        </p:sndAc>
      </p:transition>
    </mc:Choice>
    <mc:Fallback>
      <p:transition spd="slow">
        <p:fade/>
        <p:sndAc>
          <p:stSnd>
            <p:snd r:embed="rId2" name="explod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691" y="0"/>
            <a:ext cx="12067309" cy="1510145"/>
          </a:xfrm>
        </p:spPr>
        <p:txBody>
          <a:bodyPr/>
          <a:lstStyle/>
          <a:p>
            <a:r>
              <a:rPr lang="en-US" dirty="0" smtClean="0"/>
              <a:t>Punctuating Explanatory Material within Quotations</a:t>
            </a:r>
            <a:endParaRPr lang="en-US" dirty="0"/>
          </a:p>
        </p:txBody>
      </p:sp>
      <p:sp>
        <p:nvSpPr>
          <p:cNvPr id="3" name="Content Placeholder 2"/>
          <p:cNvSpPr>
            <a:spLocks noGrp="1"/>
          </p:cNvSpPr>
          <p:nvPr>
            <p:ph idx="1"/>
          </p:nvPr>
        </p:nvSpPr>
        <p:spPr>
          <a:xfrm>
            <a:off x="124690" y="1931342"/>
            <a:ext cx="12067309" cy="3636511"/>
          </a:xfrm>
        </p:spPr>
        <p:txBody>
          <a:bodyPr>
            <a:normAutofit lnSpcReduction="10000"/>
          </a:bodyPr>
          <a:lstStyle/>
          <a:p>
            <a:pPr marL="0" indent="0">
              <a:buNone/>
            </a:pPr>
            <a:r>
              <a:rPr lang="en-US" sz="4400" dirty="0" smtClean="0"/>
              <a:t>The mayor said</a:t>
            </a:r>
            <a:r>
              <a:rPr lang="en-US" sz="4400" b="1" dirty="0" smtClean="0">
                <a:solidFill>
                  <a:srgbClr val="00FF00"/>
                </a:solidFill>
              </a:rPr>
              <a:t>, “</a:t>
            </a:r>
            <a:r>
              <a:rPr lang="en-US" sz="4400" dirty="0" smtClean="0"/>
              <a:t>This bridge is a link between two communities </a:t>
            </a:r>
            <a:r>
              <a:rPr lang="en-US" sz="4400" b="1" dirty="0" smtClean="0">
                <a:solidFill>
                  <a:srgbClr val="00B0F0"/>
                </a:solidFill>
              </a:rPr>
              <a:t>(</a:t>
            </a:r>
            <a:r>
              <a:rPr lang="en-US" sz="4400" dirty="0" smtClean="0"/>
              <a:t>Dover and Flint</a:t>
            </a:r>
            <a:r>
              <a:rPr lang="en-US" sz="4400" b="1" dirty="0" smtClean="0">
                <a:solidFill>
                  <a:srgbClr val="00B0F0"/>
                </a:solidFill>
              </a:rPr>
              <a:t>)</a:t>
            </a:r>
            <a:r>
              <a:rPr lang="en-US" sz="4400" b="1" dirty="0" smtClean="0">
                <a:solidFill>
                  <a:srgbClr val="00FF00"/>
                </a:solidFill>
              </a:rPr>
              <a:t>.”</a:t>
            </a:r>
          </a:p>
          <a:p>
            <a:pPr marL="0" indent="0">
              <a:buNone/>
            </a:pPr>
            <a:endParaRPr lang="en-US" sz="1900" b="1" dirty="0" smtClean="0">
              <a:solidFill>
                <a:srgbClr val="00FF00"/>
              </a:solidFill>
            </a:endParaRPr>
          </a:p>
          <a:p>
            <a:pPr marL="0" indent="0">
              <a:buNone/>
            </a:pPr>
            <a:r>
              <a:rPr lang="en-US" sz="2800" dirty="0" smtClean="0">
                <a:solidFill>
                  <a:srgbClr val="00FF00"/>
                </a:solidFill>
              </a:rPr>
              <a:t>Use parentheses/brackets to enclose an explanation located within a quotation. The parentheses/brackets show that the explanation is not part of the original quotation</a:t>
            </a:r>
            <a:endParaRPr lang="en-US" sz="2800" dirty="0">
              <a:solidFill>
                <a:srgbClr val="00FF00"/>
              </a:solidFill>
            </a:endParaRPr>
          </a:p>
        </p:txBody>
      </p:sp>
    </p:spTree>
    <p:extLst>
      <p:ext uri="{BB962C8B-B14F-4D97-AF65-F5344CB8AC3E}">
        <p14:creationId xmlns:p14="http://schemas.microsoft.com/office/powerpoint/2010/main" val="3678222506"/>
      </p:ext>
    </p:extLst>
  </p:cSld>
  <p:clrMapOvr>
    <a:masterClrMapping/>
  </p:clrMapOvr>
  <mc:AlternateContent xmlns:mc="http://schemas.openxmlformats.org/markup-compatibility/2006">
    <mc:Choice xmlns:p14="http://schemas.microsoft.com/office/powerpoint/2010/main" Requires="p14">
      <p:transition spd="slow" p14:dur="1600">
        <p14:prism isInverted="1"/>
        <p:sndAc>
          <p:stSnd>
            <p:snd r:embed="rId2" name="push.wav"/>
          </p:stSnd>
        </p:sndAc>
      </p:transition>
    </mc:Choice>
    <mc:Fallback>
      <p:transition spd="slow">
        <p:fade/>
        <p:sndAc>
          <p:stSnd>
            <p:snd r:embed="rId2" name="push.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Quotation Marks for Dialogue</a:t>
            </a:r>
            <a:endParaRPr lang="en-US" dirty="0"/>
          </a:p>
        </p:txBody>
      </p:sp>
      <p:sp>
        <p:nvSpPr>
          <p:cNvPr id="3" name="Content Placeholder 2"/>
          <p:cNvSpPr>
            <a:spLocks noGrp="1"/>
          </p:cNvSpPr>
          <p:nvPr>
            <p:ph idx="1"/>
          </p:nvPr>
        </p:nvSpPr>
        <p:spPr>
          <a:xfrm>
            <a:off x="110836" y="1925783"/>
            <a:ext cx="12081164" cy="4724400"/>
          </a:xfrm>
        </p:spPr>
        <p:txBody>
          <a:bodyPr>
            <a:noAutofit/>
          </a:bodyPr>
          <a:lstStyle/>
          <a:p>
            <a:pPr marL="0" indent="0">
              <a:buNone/>
            </a:pPr>
            <a:r>
              <a:rPr lang="en-US" sz="2400" dirty="0" smtClean="0"/>
              <a:t>John McPhee wrote an essay about a canoe trip on the St. John River on northern Maine.  He introduces his readers to the river in the following way:</a:t>
            </a:r>
          </a:p>
          <a:p>
            <a:pPr marL="0" indent="0">
              <a:buNone/>
            </a:pPr>
            <a:r>
              <a:rPr lang="en-US" sz="2400" b="1" dirty="0" smtClean="0">
                <a:solidFill>
                  <a:srgbClr val="00FF00"/>
                </a:solidFill>
              </a:rPr>
              <a:t>“</a:t>
            </a:r>
            <a:r>
              <a:rPr lang="en-US" sz="2400" dirty="0" smtClean="0"/>
              <a:t>We have been out here for days now and rain has been falling three. The rain appears to be ending. Breaks of blue are opening in the sky.  Sunlight is coming through, and a wind is rising.</a:t>
            </a:r>
          </a:p>
          <a:p>
            <a:pPr marL="0" indent="0">
              <a:buNone/>
            </a:pPr>
            <a:r>
              <a:rPr lang="en-US" sz="2400" b="1" dirty="0" smtClean="0">
                <a:solidFill>
                  <a:srgbClr val="00FF00"/>
                </a:solidFill>
              </a:rPr>
              <a:t>“</a:t>
            </a:r>
            <a:r>
              <a:rPr lang="en-US" sz="2400" dirty="0" smtClean="0"/>
              <a:t>I was not prepared for the St. John River, did not anticipate its size. I saw it as a narrow trail flowing north, twisting through balsam and spruce-a small and intimate forest river, something like the </a:t>
            </a:r>
            <a:r>
              <a:rPr lang="en-US" sz="2400" dirty="0" err="1"/>
              <a:t>A</a:t>
            </a:r>
            <a:r>
              <a:rPr lang="en-US" sz="2400" dirty="0" err="1" smtClean="0"/>
              <a:t>llagash</a:t>
            </a:r>
            <a:r>
              <a:rPr lang="en-US" sz="2400" dirty="0" smtClean="0"/>
              <a:t>…</a:t>
            </a:r>
            <a:r>
              <a:rPr lang="en-US" sz="2400" b="1" dirty="0" smtClean="0">
                <a:solidFill>
                  <a:srgbClr val="00FF00"/>
                </a:solidFill>
              </a:rPr>
              <a:t>”</a:t>
            </a:r>
          </a:p>
          <a:p>
            <a:pPr marL="0" indent="0">
              <a:buNone/>
            </a:pPr>
            <a:endParaRPr lang="en-US" sz="1000" b="1" dirty="0" smtClean="0">
              <a:solidFill>
                <a:srgbClr val="00FF00"/>
              </a:solidFill>
            </a:endParaRPr>
          </a:p>
          <a:p>
            <a:pPr marL="0" indent="0">
              <a:buNone/>
            </a:pPr>
            <a:r>
              <a:rPr lang="en-US" sz="2400" dirty="0" smtClean="0">
                <a:solidFill>
                  <a:srgbClr val="00FF00"/>
                </a:solidFill>
              </a:rPr>
              <a:t>For quotations longer than a paragraph, put quotation marks at the beginning of each paragraph and at the end of the final paragraph.</a:t>
            </a:r>
            <a:endParaRPr lang="en-US" sz="2400" dirty="0">
              <a:solidFill>
                <a:srgbClr val="00FF00"/>
              </a:solidFill>
            </a:endParaRPr>
          </a:p>
        </p:txBody>
      </p:sp>
    </p:spTree>
    <p:extLst>
      <p:ext uri="{BB962C8B-B14F-4D97-AF65-F5344CB8AC3E}">
        <p14:creationId xmlns:p14="http://schemas.microsoft.com/office/powerpoint/2010/main" val="503990185"/>
      </p:ext>
    </p:extLst>
  </p:cSld>
  <p:clrMapOvr>
    <a:masterClrMapping/>
  </p:clrMapOvr>
  <p:transition spd="slow">
    <p:comb/>
    <p:sndAc>
      <p:stSnd>
        <p:snd r:embed="rId2" name="typ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Quotation Marks for Dialogue</a:t>
            </a:r>
            <a:endParaRPr lang="en-US" dirty="0"/>
          </a:p>
        </p:txBody>
      </p:sp>
      <p:sp>
        <p:nvSpPr>
          <p:cNvPr id="3" name="Content Placeholder 2"/>
          <p:cNvSpPr>
            <a:spLocks noGrp="1"/>
          </p:cNvSpPr>
          <p:nvPr>
            <p:ph idx="1"/>
          </p:nvPr>
        </p:nvSpPr>
        <p:spPr>
          <a:xfrm>
            <a:off x="166255" y="1898073"/>
            <a:ext cx="12025745" cy="4641272"/>
          </a:xfrm>
        </p:spPr>
        <p:txBody>
          <a:bodyPr>
            <a:normAutofit lnSpcReduction="10000"/>
          </a:bodyPr>
          <a:lstStyle/>
          <a:p>
            <a:pPr marL="0" indent="0">
              <a:buNone/>
            </a:pPr>
            <a:r>
              <a:rPr lang="en-US" sz="2800" dirty="0" smtClean="0"/>
              <a:t>The sun slowly set over the western edge of the windswept beach as the waves lapped the shore. Charlie sat in the cooling sand and talked with his brother about his plans.</a:t>
            </a:r>
          </a:p>
          <a:p>
            <a:pPr marL="0" indent="0">
              <a:buNone/>
            </a:pPr>
            <a:r>
              <a:rPr lang="en-US" sz="2800" b="1" dirty="0" smtClean="0">
                <a:solidFill>
                  <a:srgbClr val="00FF00"/>
                </a:solidFill>
              </a:rPr>
              <a:t>“</a:t>
            </a:r>
            <a:r>
              <a:rPr lang="en-US" sz="2800" dirty="0" smtClean="0"/>
              <a:t>I’m going south</a:t>
            </a:r>
            <a:r>
              <a:rPr lang="en-US" sz="2800" b="1" dirty="0" smtClean="0">
                <a:solidFill>
                  <a:srgbClr val="00FF00"/>
                </a:solidFill>
              </a:rPr>
              <a:t>,”</a:t>
            </a:r>
            <a:r>
              <a:rPr lang="en-US" sz="2800" dirty="0" smtClean="0"/>
              <a:t> said Charlie</a:t>
            </a:r>
            <a:r>
              <a:rPr lang="en-US" sz="2800" b="1" dirty="0" smtClean="0">
                <a:solidFill>
                  <a:srgbClr val="00FF00"/>
                </a:solidFill>
              </a:rPr>
              <a:t>. “</a:t>
            </a:r>
            <a:r>
              <a:rPr lang="en-US" sz="2800" dirty="0" smtClean="0"/>
              <a:t>I think I’ll like the climate better</a:t>
            </a:r>
            <a:r>
              <a:rPr lang="en-US" sz="2800" b="1" dirty="0" smtClean="0">
                <a:solidFill>
                  <a:srgbClr val="00B0F0"/>
                </a:solidFill>
              </a:rPr>
              <a:t>;</a:t>
            </a:r>
            <a:r>
              <a:rPr lang="en-US" sz="2800" dirty="0" smtClean="0"/>
              <a:t> you know I don’t like the cold</a:t>
            </a:r>
            <a:r>
              <a:rPr lang="en-US" sz="2800" b="1" dirty="0" smtClean="0">
                <a:solidFill>
                  <a:srgbClr val="00FF00"/>
                </a:solidFill>
              </a:rPr>
              <a:t>.”</a:t>
            </a:r>
          </a:p>
          <a:p>
            <a:pPr marL="0" indent="0">
              <a:buNone/>
            </a:pPr>
            <a:r>
              <a:rPr lang="en-US" sz="2800" b="1" dirty="0" smtClean="0">
                <a:solidFill>
                  <a:srgbClr val="00FF00"/>
                </a:solidFill>
              </a:rPr>
              <a:t>“</a:t>
            </a:r>
            <a:r>
              <a:rPr lang="en-US" sz="2800" dirty="0" smtClean="0"/>
              <a:t>Have you packed yet</a:t>
            </a:r>
            <a:r>
              <a:rPr lang="en-US" sz="2800" b="1" dirty="0" smtClean="0">
                <a:solidFill>
                  <a:srgbClr val="00FF00"/>
                </a:solidFill>
              </a:rPr>
              <a:t>?”</a:t>
            </a:r>
            <a:r>
              <a:rPr lang="en-US" sz="2800" dirty="0" smtClean="0"/>
              <a:t> asked Roy</a:t>
            </a:r>
            <a:r>
              <a:rPr lang="en-US" sz="2800" b="1" dirty="0" smtClean="0">
                <a:solidFill>
                  <a:srgbClr val="00FF00"/>
                </a:solidFill>
              </a:rPr>
              <a:t>.  “</a:t>
            </a:r>
            <a:r>
              <a:rPr lang="en-US" sz="2800" dirty="0" smtClean="0"/>
              <a:t>Can I have your snow boots</a:t>
            </a:r>
            <a:r>
              <a:rPr lang="en-US" sz="2800" b="1" dirty="0" smtClean="0">
                <a:solidFill>
                  <a:srgbClr val="00FF00"/>
                </a:solidFill>
              </a:rPr>
              <a:t>?”</a:t>
            </a:r>
          </a:p>
          <a:p>
            <a:pPr marL="0" indent="0">
              <a:buNone/>
            </a:pPr>
            <a:r>
              <a:rPr lang="en-US" sz="2800" b="1" dirty="0" smtClean="0">
                <a:solidFill>
                  <a:srgbClr val="00FF00"/>
                </a:solidFill>
              </a:rPr>
              <a:t>“</a:t>
            </a:r>
            <a:r>
              <a:rPr lang="en-US" sz="2800" dirty="0" smtClean="0"/>
              <a:t>They are all yours</a:t>
            </a:r>
            <a:r>
              <a:rPr lang="en-US" sz="2800" b="1" dirty="0" smtClean="0">
                <a:solidFill>
                  <a:srgbClr val="00FF00"/>
                </a:solidFill>
              </a:rPr>
              <a:t>,”</a:t>
            </a:r>
            <a:r>
              <a:rPr lang="en-US" sz="2800" dirty="0" smtClean="0"/>
              <a:t> said Charlie</a:t>
            </a:r>
            <a:r>
              <a:rPr lang="en-US" sz="2800" b="1" dirty="0" smtClean="0">
                <a:solidFill>
                  <a:srgbClr val="00FF00"/>
                </a:solidFill>
              </a:rPr>
              <a:t>. “</a:t>
            </a:r>
            <a:r>
              <a:rPr lang="en-US" sz="2800" dirty="0" smtClean="0"/>
              <a:t>If I never see them again, it is fine with me</a:t>
            </a:r>
            <a:r>
              <a:rPr lang="en-US" sz="2800" b="1" dirty="0" smtClean="0">
                <a:solidFill>
                  <a:srgbClr val="00FF00"/>
                </a:solidFill>
              </a:rPr>
              <a:t>.”</a:t>
            </a:r>
          </a:p>
          <a:p>
            <a:pPr marL="0" indent="0">
              <a:buNone/>
            </a:pPr>
            <a:r>
              <a:rPr lang="en-US" sz="2800" dirty="0" smtClean="0">
                <a:solidFill>
                  <a:srgbClr val="00FF00"/>
                </a:solidFill>
              </a:rPr>
              <a:t>When writing a dialogue, begin a new paragraph with each change of speaker.</a:t>
            </a:r>
            <a:endParaRPr lang="en-US" sz="2800" dirty="0">
              <a:solidFill>
                <a:srgbClr val="00FF00"/>
              </a:solidFill>
            </a:endParaRPr>
          </a:p>
        </p:txBody>
      </p:sp>
    </p:spTree>
    <p:extLst>
      <p:ext uri="{BB962C8B-B14F-4D97-AF65-F5344CB8AC3E}">
        <p14:creationId xmlns:p14="http://schemas.microsoft.com/office/powerpoint/2010/main" val="2241760087"/>
      </p:ext>
    </p:extLst>
  </p:cSld>
  <p:clrMapOvr>
    <a:masterClrMapping/>
  </p:clrMapOvr>
  <mc:AlternateContent xmlns:mc="http://schemas.openxmlformats.org/markup-compatibility/2006">
    <mc:Choice xmlns:p14="http://schemas.microsoft.com/office/powerpoint/2010/main" Requires="p14">
      <p:transition spd="slow" p14:dur="900">
        <p14:warp dir="in"/>
        <p:sndAc>
          <p:stSnd>
            <p:snd r:embed="rId2" name="camera.wav"/>
          </p:stSnd>
        </p:sndAc>
      </p:transition>
    </mc:Choice>
    <mc:Fallback>
      <p:transition spd="slow">
        <p:fade/>
        <p:sndAc>
          <p:stSnd>
            <p:snd r:embed="rId2"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6982"/>
            <a:ext cx="12192000" cy="1320656"/>
          </a:xfrm>
        </p:spPr>
        <p:txBody>
          <a:bodyPr/>
          <a:lstStyle/>
          <a:p>
            <a:r>
              <a:rPr lang="en-US" dirty="0" smtClean="0"/>
              <a:t>Using Quotation Marks to Indicate Sarcasm or Irony</a:t>
            </a:r>
            <a:endParaRPr lang="en-US" dirty="0"/>
          </a:p>
        </p:txBody>
      </p:sp>
      <p:sp>
        <p:nvSpPr>
          <p:cNvPr id="3" name="Content Placeholder 2"/>
          <p:cNvSpPr>
            <a:spLocks noGrp="1"/>
          </p:cNvSpPr>
          <p:nvPr>
            <p:ph idx="1"/>
          </p:nvPr>
        </p:nvSpPr>
        <p:spPr>
          <a:xfrm>
            <a:off x="138545" y="2180723"/>
            <a:ext cx="12053455" cy="4206222"/>
          </a:xfrm>
        </p:spPr>
        <p:txBody>
          <a:bodyPr>
            <a:normAutofit/>
          </a:bodyPr>
          <a:lstStyle/>
          <a:p>
            <a:pPr marL="0" indent="0">
              <a:buNone/>
            </a:pPr>
            <a:r>
              <a:rPr lang="en-US" sz="4000" dirty="0" smtClean="0"/>
              <a:t>Dana </a:t>
            </a:r>
            <a:r>
              <a:rPr lang="en-US" sz="4000" b="1" dirty="0" smtClean="0">
                <a:solidFill>
                  <a:srgbClr val="00FF00"/>
                </a:solidFill>
              </a:rPr>
              <a:t>“</a:t>
            </a:r>
            <a:r>
              <a:rPr lang="en-US" sz="4000" dirty="0" smtClean="0"/>
              <a:t>forgot</a:t>
            </a:r>
            <a:r>
              <a:rPr lang="en-US" sz="4000" b="1" dirty="0" smtClean="0">
                <a:solidFill>
                  <a:srgbClr val="00FF00"/>
                </a:solidFill>
              </a:rPr>
              <a:t>”</a:t>
            </a:r>
            <a:r>
              <a:rPr lang="en-US" sz="4000" dirty="0" smtClean="0">
                <a:solidFill>
                  <a:srgbClr val="00FF00"/>
                </a:solidFill>
              </a:rPr>
              <a:t> </a:t>
            </a:r>
            <a:r>
              <a:rPr lang="en-US" sz="4000" dirty="0" smtClean="0"/>
              <a:t>her wallet, so Rita had to pay.      (</a:t>
            </a:r>
            <a:r>
              <a:rPr lang="en-US" sz="4000" dirty="0" smtClean="0">
                <a:solidFill>
                  <a:srgbClr val="00FF00"/>
                </a:solidFill>
              </a:rPr>
              <a:t>sarcasm</a:t>
            </a:r>
            <a:r>
              <a:rPr lang="en-US" sz="4000" dirty="0" smtClean="0"/>
              <a:t>)</a:t>
            </a:r>
          </a:p>
          <a:p>
            <a:pPr marL="0" indent="0">
              <a:buNone/>
            </a:pPr>
            <a:r>
              <a:rPr lang="en-US" sz="4000" dirty="0" smtClean="0"/>
              <a:t>The ferocious dog is named </a:t>
            </a:r>
            <a:r>
              <a:rPr lang="en-US" sz="4000" b="1" dirty="0" smtClean="0">
                <a:solidFill>
                  <a:srgbClr val="00FF00"/>
                </a:solidFill>
              </a:rPr>
              <a:t>“</a:t>
            </a:r>
            <a:r>
              <a:rPr lang="en-US" sz="4000" dirty="0" smtClean="0"/>
              <a:t>Fluffy</a:t>
            </a:r>
            <a:r>
              <a:rPr lang="en-US" sz="4000" b="1" dirty="0" smtClean="0">
                <a:solidFill>
                  <a:srgbClr val="00FF00"/>
                </a:solidFill>
              </a:rPr>
              <a:t>.”</a:t>
            </a:r>
            <a:r>
              <a:rPr lang="en-US" sz="4000" dirty="0" smtClean="0"/>
              <a:t>      (</a:t>
            </a:r>
            <a:r>
              <a:rPr lang="en-US" sz="4000" dirty="0" smtClean="0">
                <a:solidFill>
                  <a:srgbClr val="00FF00"/>
                </a:solidFill>
              </a:rPr>
              <a:t>irony</a:t>
            </a:r>
            <a:r>
              <a:rPr lang="en-US" sz="4000" dirty="0" smtClean="0"/>
              <a:t>)</a:t>
            </a:r>
          </a:p>
          <a:p>
            <a:pPr marL="0" indent="0">
              <a:buNone/>
            </a:pPr>
            <a:r>
              <a:rPr lang="en-US" sz="2800" dirty="0" smtClean="0">
                <a:solidFill>
                  <a:srgbClr val="00FF00"/>
                </a:solidFill>
              </a:rPr>
              <a:t>Words that indicate sarcasm or irony often are not set off by quotation marks.   Use quotation marks only to avoid sarcasm or irony being missed or lost altogether, as overuse may minimalize their effect</a:t>
            </a:r>
            <a:r>
              <a:rPr lang="en-US" dirty="0" smtClean="0"/>
              <a:t>.</a:t>
            </a:r>
            <a:endParaRPr lang="en-US" dirty="0"/>
          </a:p>
        </p:txBody>
      </p:sp>
    </p:spTree>
    <p:extLst>
      <p:ext uri="{BB962C8B-B14F-4D97-AF65-F5344CB8AC3E}">
        <p14:creationId xmlns:p14="http://schemas.microsoft.com/office/powerpoint/2010/main" val="27574292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sndAc>
          <p:stSnd>
            <p:snd r:embed="rId2" name="explode.wav"/>
          </p:stSnd>
        </p:sndAc>
      </p:transition>
    </mc:Choice>
    <mc:Fallback>
      <p:transition spd="slow">
        <p:fade/>
        <p:sndAc>
          <p:stSnd>
            <p:snd r:embed="rId2" name="explod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215154"/>
            <a:ext cx="10571998" cy="1250576"/>
          </a:xfrm>
        </p:spPr>
        <p:txBody>
          <a:bodyPr/>
          <a:lstStyle/>
          <a:p>
            <a:r>
              <a:rPr lang="en-US" dirty="0" smtClean="0"/>
              <a:t>Using Quotation Marks with a Direct Quotation</a:t>
            </a:r>
            <a:endParaRPr lang="en-US" dirty="0"/>
          </a:p>
        </p:txBody>
      </p:sp>
      <p:sp>
        <p:nvSpPr>
          <p:cNvPr id="3" name="Content Placeholder 2"/>
          <p:cNvSpPr>
            <a:spLocks noGrp="1"/>
          </p:cNvSpPr>
          <p:nvPr>
            <p:ph idx="1"/>
          </p:nvPr>
        </p:nvSpPr>
        <p:spPr>
          <a:xfrm>
            <a:off x="235526" y="1925782"/>
            <a:ext cx="11720945" cy="4128654"/>
          </a:xfrm>
        </p:spPr>
        <p:txBody>
          <a:bodyPr>
            <a:normAutofit/>
          </a:bodyPr>
          <a:lstStyle/>
          <a:p>
            <a:pPr marL="0" indent="0">
              <a:buNone/>
            </a:pPr>
            <a:r>
              <a:rPr lang="en-US" sz="4800" b="1" dirty="0" smtClean="0">
                <a:solidFill>
                  <a:srgbClr val="00FF00"/>
                </a:solidFill>
              </a:rPr>
              <a:t>“</a:t>
            </a:r>
            <a:r>
              <a:rPr lang="en-US" sz="4800" dirty="0" smtClean="0"/>
              <a:t>When I learn to ride</a:t>
            </a:r>
            <a:r>
              <a:rPr lang="en-US" sz="4800" b="1" dirty="0" smtClean="0">
                <a:solidFill>
                  <a:srgbClr val="00B0F0"/>
                </a:solidFill>
              </a:rPr>
              <a:t>,</a:t>
            </a:r>
            <a:r>
              <a:rPr lang="en-US" sz="4800" b="1" dirty="0" smtClean="0">
                <a:solidFill>
                  <a:srgbClr val="00FF00"/>
                </a:solidFill>
              </a:rPr>
              <a:t>”</a:t>
            </a:r>
            <a:r>
              <a:rPr lang="en-US" sz="4800" dirty="0" smtClean="0"/>
              <a:t> said the  </a:t>
            </a:r>
          </a:p>
          <a:p>
            <a:pPr marL="0" indent="0">
              <a:buNone/>
            </a:pPr>
            <a:r>
              <a:rPr lang="en-US" sz="4800" dirty="0"/>
              <a:t> </a:t>
            </a:r>
            <a:r>
              <a:rPr lang="en-US" sz="4800" dirty="0" smtClean="0"/>
              <a:t> student</a:t>
            </a:r>
            <a:r>
              <a:rPr lang="en-US" sz="4800" b="1" dirty="0" smtClean="0">
                <a:solidFill>
                  <a:srgbClr val="00B0F0"/>
                </a:solidFill>
              </a:rPr>
              <a:t>,</a:t>
            </a:r>
            <a:r>
              <a:rPr lang="en-US" sz="4800" dirty="0" smtClean="0">
                <a:solidFill>
                  <a:srgbClr val="00FF00"/>
                </a:solidFill>
              </a:rPr>
              <a:t> “</a:t>
            </a:r>
            <a:r>
              <a:rPr lang="en-US" sz="4800" dirty="0" smtClean="0"/>
              <a:t>I’ll use the bridle path every </a:t>
            </a:r>
          </a:p>
          <a:p>
            <a:pPr marL="0" indent="0">
              <a:buNone/>
            </a:pPr>
            <a:r>
              <a:rPr lang="en-US" sz="4800" dirty="0"/>
              <a:t> </a:t>
            </a:r>
            <a:r>
              <a:rPr lang="en-US" sz="4800" dirty="0" smtClean="0"/>
              <a:t> day</a:t>
            </a:r>
            <a:r>
              <a:rPr lang="en-US" sz="4800" b="1" dirty="0" smtClean="0">
                <a:solidFill>
                  <a:srgbClr val="00FF00"/>
                </a:solidFill>
              </a:rPr>
              <a:t>.”</a:t>
            </a:r>
          </a:p>
          <a:p>
            <a:pPr marL="0" indent="0">
              <a:buNone/>
            </a:pPr>
            <a:r>
              <a:rPr lang="en-US" sz="3200" dirty="0" smtClean="0">
                <a:solidFill>
                  <a:srgbClr val="00FF00"/>
                </a:solidFill>
              </a:rPr>
              <a:t>Direct quotation represents a person’s exact speech or thoughts.</a:t>
            </a:r>
            <a:endParaRPr lang="en-US" sz="3200" dirty="0">
              <a:solidFill>
                <a:srgbClr val="00FF00"/>
              </a:solidFill>
            </a:endParaRPr>
          </a:p>
        </p:txBody>
      </p:sp>
    </p:spTree>
    <p:extLst>
      <p:ext uri="{BB962C8B-B14F-4D97-AF65-F5344CB8AC3E}">
        <p14:creationId xmlns:p14="http://schemas.microsoft.com/office/powerpoint/2010/main" val="305336171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sndAc>
          <p:stSnd>
            <p:snd r:embed="rId2" name="breeze.wav"/>
          </p:stSnd>
        </p:sndAc>
      </p:transition>
    </mc:Choice>
    <mc:Fallback>
      <p:transition spd="slow">
        <p:fade/>
        <p:sndAc>
          <p:stSnd>
            <p:snd r:embed="rId2" name="breez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134471"/>
            <a:ext cx="10571998" cy="1283167"/>
          </a:xfrm>
        </p:spPr>
        <p:txBody>
          <a:bodyPr/>
          <a:lstStyle/>
          <a:p>
            <a:r>
              <a:rPr lang="en-US" dirty="0" smtClean="0"/>
              <a:t>Using Quotation Marks with an Indirect Quotation</a:t>
            </a:r>
            <a:endParaRPr lang="en-US" dirty="0"/>
          </a:p>
        </p:txBody>
      </p:sp>
      <p:sp>
        <p:nvSpPr>
          <p:cNvPr id="3" name="Content Placeholder 2"/>
          <p:cNvSpPr>
            <a:spLocks noGrp="1"/>
          </p:cNvSpPr>
          <p:nvPr>
            <p:ph idx="1"/>
          </p:nvPr>
        </p:nvSpPr>
        <p:spPr>
          <a:xfrm>
            <a:off x="277091" y="2222287"/>
            <a:ext cx="11679382" cy="3636511"/>
          </a:xfrm>
        </p:spPr>
        <p:txBody>
          <a:bodyPr/>
          <a:lstStyle/>
          <a:p>
            <a:pPr marL="0" indent="0">
              <a:buNone/>
            </a:pPr>
            <a:r>
              <a:rPr lang="en-US" sz="4400" dirty="0" smtClean="0"/>
              <a:t>The student said that when she learns to ride, she plans to use the bridle path every day.</a:t>
            </a:r>
          </a:p>
          <a:p>
            <a:pPr marL="0" indent="0">
              <a:buNone/>
            </a:pPr>
            <a:r>
              <a:rPr lang="en-US" sz="3200" dirty="0" smtClean="0">
                <a:solidFill>
                  <a:srgbClr val="00FF00"/>
                </a:solidFill>
              </a:rPr>
              <a:t>An indirect quotation reports the general meaning of what a person said or thought.</a:t>
            </a:r>
            <a:endParaRPr lang="en-US" sz="3200" dirty="0">
              <a:solidFill>
                <a:srgbClr val="00FF00"/>
              </a:solidFill>
            </a:endParaRPr>
          </a:p>
        </p:txBody>
      </p:sp>
    </p:spTree>
    <p:extLst>
      <p:ext uri="{BB962C8B-B14F-4D97-AF65-F5344CB8AC3E}">
        <p14:creationId xmlns:p14="http://schemas.microsoft.com/office/powerpoint/2010/main" val="247054496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sndAc>
          <p:stSnd>
            <p:snd r:embed="rId2" name="push.wav"/>
          </p:stSnd>
        </p:sndAc>
      </p:transition>
    </mc:Choice>
    <mc:Fallback>
      <p:transition spd="slow">
        <p:fade/>
        <p:sndAc>
          <p:stSnd>
            <p:snd r:embed="rId2" name="push.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255" y="235527"/>
            <a:ext cx="11901054" cy="1182111"/>
          </a:xfrm>
        </p:spPr>
        <p:txBody>
          <a:bodyPr/>
          <a:lstStyle/>
          <a:p>
            <a:r>
              <a:rPr lang="en-US" dirty="0" smtClean="0"/>
              <a:t>Direct Quotations with Introductory Expressions</a:t>
            </a:r>
            <a:endParaRPr lang="en-US" dirty="0"/>
          </a:p>
        </p:txBody>
      </p:sp>
      <p:sp>
        <p:nvSpPr>
          <p:cNvPr id="3" name="Content Placeholder 2"/>
          <p:cNvSpPr>
            <a:spLocks noGrp="1"/>
          </p:cNvSpPr>
          <p:nvPr>
            <p:ph idx="1"/>
          </p:nvPr>
        </p:nvSpPr>
        <p:spPr>
          <a:xfrm>
            <a:off x="166255" y="1607127"/>
            <a:ext cx="11901054" cy="4724400"/>
          </a:xfrm>
        </p:spPr>
        <p:txBody>
          <a:bodyPr/>
          <a:lstStyle/>
          <a:p>
            <a:pPr marL="0" indent="0">
              <a:buNone/>
            </a:pPr>
            <a:r>
              <a:rPr lang="en-US" sz="4000" dirty="0" smtClean="0"/>
              <a:t>My mother warned</a:t>
            </a:r>
            <a:r>
              <a:rPr lang="en-US" sz="4000" b="1" dirty="0" smtClean="0">
                <a:solidFill>
                  <a:srgbClr val="00B0F0"/>
                </a:solidFill>
              </a:rPr>
              <a:t>,</a:t>
            </a:r>
            <a:r>
              <a:rPr lang="en-US" sz="4000" dirty="0" smtClean="0">
                <a:solidFill>
                  <a:srgbClr val="00FF00"/>
                </a:solidFill>
              </a:rPr>
              <a:t> </a:t>
            </a:r>
            <a:r>
              <a:rPr lang="en-US" sz="4000" b="1" dirty="0" smtClean="0">
                <a:solidFill>
                  <a:srgbClr val="00FF00"/>
                </a:solidFill>
              </a:rPr>
              <a:t>“</a:t>
            </a:r>
            <a:r>
              <a:rPr lang="en-US" sz="4000" dirty="0" smtClean="0"/>
              <a:t>If you get a horse, you’ll be responsible for taking care of it</a:t>
            </a:r>
            <a:r>
              <a:rPr lang="en-US" sz="4000" b="1" dirty="0" smtClean="0">
                <a:solidFill>
                  <a:srgbClr val="00FF00"/>
                </a:solidFill>
              </a:rPr>
              <a:t>.”</a:t>
            </a:r>
          </a:p>
          <a:p>
            <a:pPr marL="0" indent="0">
              <a:buNone/>
            </a:pPr>
            <a:endParaRPr lang="en-US" sz="2000" dirty="0" smtClean="0">
              <a:solidFill>
                <a:srgbClr val="00FF00"/>
              </a:solidFill>
            </a:endParaRPr>
          </a:p>
          <a:p>
            <a:pPr marL="0" indent="0">
              <a:buNone/>
            </a:pPr>
            <a:r>
              <a:rPr lang="en-US" sz="2400" dirty="0" smtClean="0">
                <a:solidFill>
                  <a:srgbClr val="00FF00"/>
                </a:solidFill>
              </a:rPr>
              <a:t>Commas help you set off introductory information so that your reader understands who is speaking.</a:t>
            </a:r>
          </a:p>
          <a:p>
            <a:pPr marL="0" indent="0">
              <a:buNone/>
            </a:pPr>
            <a:r>
              <a:rPr lang="en-US" sz="2400" dirty="0" smtClean="0">
                <a:solidFill>
                  <a:srgbClr val="00FF00"/>
                </a:solidFill>
              </a:rPr>
              <a:t>Use a comma after short introductory expressions that precede direct quotations.</a:t>
            </a:r>
            <a:endParaRPr lang="en-US" sz="2400" dirty="0">
              <a:solidFill>
                <a:srgbClr val="00FF00"/>
              </a:solidFill>
            </a:endParaRPr>
          </a:p>
        </p:txBody>
      </p:sp>
    </p:spTree>
    <p:extLst>
      <p:ext uri="{BB962C8B-B14F-4D97-AF65-F5344CB8AC3E}">
        <p14:creationId xmlns:p14="http://schemas.microsoft.com/office/powerpoint/2010/main" val="85883155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sndAc>
          <p:stSnd>
            <p:snd r:embed="rId2" name="whoosh.wav"/>
          </p:stSnd>
        </p:sndAc>
      </p:transition>
    </mc:Choice>
    <mc:Fallback>
      <p:transition spd="slow">
        <p:fade/>
        <p:sndAc>
          <p:stSnd>
            <p:snd r:embed="rId2" name="whoosh.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691" y="1"/>
            <a:ext cx="11873345" cy="1898072"/>
          </a:xfrm>
        </p:spPr>
        <p:txBody>
          <a:bodyPr/>
          <a:lstStyle/>
          <a:p>
            <a:r>
              <a:rPr lang="en-US" dirty="0" smtClean="0"/>
              <a:t>If the introductory tagline is </a:t>
            </a:r>
            <a:r>
              <a:rPr lang="en-US" dirty="0" smtClean="0">
                <a:solidFill>
                  <a:srgbClr val="00FF00"/>
                </a:solidFill>
              </a:rPr>
              <a:t>very long </a:t>
            </a:r>
            <a:r>
              <a:rPr lang="en-US" dirty="0" smtClean="0"/>
              <a:t>or formal in tone, set it off with a </a:t>
            </a:r>
            <a:r>
              <a:rPr lang="en-US" dirty="0" smtClean="0">
                <a:solidFill>
                  <a:srgbClr val="00FF00"/>
                </a:solidFill>
              </a:rPr>
              <a:t>colon instead</a:t>
            </a:r>
            <a:r>
              <a:rPr lang="en-US" dirty="0" smtClean="0"/>
              <a:t> of a comma.</a:t>
            </a:r>
            <a:endParaRPr lang="en-US" dirty="0"/>
          </a:p>
        </p:txBody>
      </p:sp>
      <p:sp>
        <p:nvSpPr>
          <p:cNvPr id="3" name="Content Placeholder 2"/>
          <p:cNvSpPr>
            <a:spLocks noGrp="1"/>
          </p:cNvSpPr>
          <p:nvPr>
            <p:ph idx="1"/>
          </p:nvPr>
        </p:nvSpPr>
        <p:spPr>
          <a:xfrm>
            <a:off x="124691" y="1898073"/>
            <a:ext cx="11748654" cy="2806913"/>
          </a:xfrm>
        </p:spPr>
        <p:txBody>
          <a:bodyPr>
            <a:normAutofit/>
          </a:bodyPr>
          <a:lstStyle/>
          <a:p>
            <a:pPr marL="0" indent="0">
              <a:buNone/>
            </a:pPr>
            <a:r>
              <a:rPr lang="en-US" sz="4000" dirty="0" smtClean="0"/>
              <a:t>At the end of the meeting, Marge spoke of her dreams</a:t>
            </a:r>
            <a:r>
              <a:rPr lang="en-US" sz="4000" b="1" dirty="0" smtClean="0">
                <a:solidFill>
                  <a:srgbClr val="00B0F0"/>
                </a:solidFill>
              </a:rPr>
              <a:t>:</a:t>
            </a:r>
            <a:r>
              <a:rPr lang="en-US" sz="4000" dirty="0" smtClean="0"/>
              <a:t>  </a:t>
            </a:r>
            <a:r>
              <a:rPr lang="en-US" sz="4000" b="1" dirty="0" smtClean="0">
                <a:solidFill>
                  <a:srgbClr val="00FF00"/>
                </a:solidFill>
              </a:rPr>
              <a:t>“</a:t>
            </a:r>
            <a:r>
              <a:rPr lang="en-US" sz="4000" dirty="0" smtClean="0"/>
              <a:t>I hope to advance the cause of women jockeys everywhere</a:t>
            </a:r>
            <a:r>
              <a:rPr lang="en-US" sz="4000" b="1" dirty="0" smtClean="0">
                <a:solidFill>
                  <a:srgbClr val="00FF00"/>
                </a:solidFill>
              </a:rPr>
              <a:t>.”</a:t>
            </a:r>
            <a:endParaRPr lang="en-US" sz="4000" b="1" dirty="0">
              <a:solidFill>
                <a:srgbClr val="00FF00"/>
              </a:solidFill>
            </a:endParaRPr>
          </a:p>
        </p:txBody>
      </p:sp>
    </p:spTree>
    <p:extLst>
      <p:ext uri="{BB962C8B-B14F-4D97-AF65-F5344CB8AC3E}">
        <p14:creationId xmlns:p14="http://schemas.microsoft.com/office/powerpoint/2010/main" val="871326724"/>
      </p:ext>
    </p:extLst>
  </p:cSld>
  <p:clrMapOvr>
    <a:masterClrMapping/>
  </p:clrMapOvr>
  <p:transition spd="slow">
    <p:push dir="u"/>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963" y="447188"/>
            <a:ext cx="11859491" cy="970450"/>
          </a:xfrm>
        </p:spPr>
        <p:txBody>
          <a:bodyPr/>
          <a:lstStyle/>
          <a:p>
            <a:r>
              <a:rPr lang="en-US" dirty="0" smtClean="0"/>
              <a:t>Direct Quotations with Concluding Expressions</a:t>
            </a:r>
            <a:endParaRPr lang="en-US" dirty="0"/>
          </a:p>
        </p:txBody>
      </p:sp>
      <p:sp>
        <p:nvSpPr>
          <p:cNvPr id="3" name="Content Placeholder 2"/>
          <p:cNvSpPr>
            <a:spLocks noGrp="1"/>
          </p:cNvSpPr>
          <p:nvPr>
            <p:ph idx="1"/>
          </p:nvPr>
        </p:nvSpPr>
        <p:spPr>
          <a:xfrm>
            <a:off x="193963" y="1898072"/>
            <a:ext cx="11651673" cy="4405745"/>
          </a:xfrm>
        </p:spPr>
        <p:txBody>
          <a:bodyPr>
            <a:normAutofit/>
          </a:bodyPr>
          <a:lstStyle/>
          <a:p>
            <a:pPr marL="0" indent="0">
              <a:buNone/>
            </a:pPr>
            <a:r>
              <a:rPr lang="en-US" sz="4400" b="1" dirty="0" smtClean="0">
                <a:solidFill>
                  <a:srgbClr val="00FF00"/>
                </a:solidFill>
              </a:rPr>
              <a:t>“</a:t>
            </a:r>
            <a:r>
              <a:rPr lang="en-US" sz="4400" dirty="0" smtClean="0"/>
              <a:t>If you get a horse</a:t>
            </a:r>
            <a:r>
              <a:rPr lang="en-US" sz="4400" b="1" dirty="0" smtClean="0">
                <a:solidFill>
                  <a:srgbClr val="00B0F0"/>
                </a:solidFill>
              </a:rPr>
              <a:t>,</a:t>
            </a:r>
            <a:r>
              <a:rPr lang="en-US" sz="4400" dirty="0" smtClean="0"/>
              <a:t> you’ll be responsible  </a:t>
            </a:r>
          </a:p>
          <a:p>
            <a:pPr marL="0" indent="0">
              <a:buNone/>
            </a:pPr>
            <a:r>
              <a:rPr lang="en-US" sz="4400" dirty="0" smtClean="0"/>
              <a:t> for taking care of it</a:t>
            </a:r>
            <a:r>
              <a:rPr lang="en-US" sz="4400" b="1" dirty="0" smtClean="0">
                <a:solidFill>
                  <a:srgbClr val="00B0F0"/>
                </a:solidFill>
              </a:rPr>
              <a:t>,</a:t>
            </a:r>
            <a:r>
              <a:rPr lang="en-US" sz="4400" b="1" dirty="0" smtClean="0">
                <a:solidFill>
                  <a:srgbClr val="00FF00"/>
                </a:solidFill>
              </a:rPr>
              <a:t>”</a:t>
            </a:r>
            <a:r>
              <a:rPr lang="en-US" sz="4400" dirty="0" smtClean="0">
                <a:solidFill>
                  <a:srgbClr val="00B0F0"/>
                </a:solidFill>
              </a:rPr>
              <a:t> </a:t>
            </a:r>
            <a:r>
              <a:rPr lang="en-US" sz="4400" dirty="0" smtClean="0"/>
              <a:t>my mother warned</a:t>
            </a:r>
            <a:r>
              <a:rPr lang="en-US" sz="4400" dirty="0" smtClean="0">
                <a:solidFill>
                  <a:srgbClr val="00FF00"/>
                </a:solidFill>
              </a:rPr>
              <a:t>.</a:t>
            </a:r>
          </a:p>
          <a:p>
            <a:pPr marL="0" indent="0">
              <a:buNone/>
            </a:pPr>
            <a:endParaRPr lang="en-US" dirty="0" smtClean="0"/>
          </a:p>
          <a:p>
            <a:pPr marL="0" indent="0">
              <a:buNone/>
            </a:pPr>
            <a:r>
              <a:rPr lang="en-US" sz="2800" dirty="0" smtClean="0">
                <a:solidFill>
                  <a:srgbClr val="00FF00"/>
                </a:solidFill>
              </a:rPr>
              <a:t>Concluding expressions are not complete sentences; therefore, they do not begin with capital letters. Closing quotations marks are always placed outside the punctuation at the end of the direct quotations.  Concluding expressions general end with a period.</a:t>
            </a:r>
            <a:endParaRPr lang="en-US" sz="2800" dirty="0">
              <a:solidFill>
                <a:srgbClr val="00FF00"/>
              </a:solidFill>
            </a:endParaRPr>
          </a:p>
        </p:txBody>
      </p:sp>
    </p:spTree>
    <p:extLst>
      <p:ext uri="{BB962C8B-B14F-4D97-AF65-F5344CB8AC3E}">
        <p14:creationId xmlns:p14="http://schemas.microsoft.com/office/powerpoint/2010/main" val="1421801052"/>
      </p:ext>
    </p:extLst>
  </p:cSld>
  <p:clrMapOvr>
    <a:masterClrMapping/>
  </p:clrMapOvr>
  <p:transition spd="slow">
    <p:wipe/>
    <p:sndAc>
      <p:stSnd>
        <p:snd r:embed="rId2" name="breez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691" y="207818"/>
            <a:ext cx="11942618" cy="886691"/>
          </a:xfrm>
        </p:spPr>
        <p:txBody>
          <a:bodyPr/>
          <a:lstStyle/>
          <a:p>
            <a:r>
              <a:rPr lang="en-US" dirty="0" smtClean="0"/>
              <a:t>Divided Quotations with Interrupting Expressions</a:t>
            </a:r>
            <a:endParaRPr lang="en-US" dirty="0"/>
          </a:p>
        </p:txBody>
      </p:sp>
      <p:sp>
        <p:nvSpPr>
          <p:cNvPr id="3" name="Content Placeholder 2"/>
          <p:cNvSpPr>
            <a:spLocks noGrp="1"/>
          </p:cNvSpPr>
          <p:nvPr>
            <p:ph idx="1"/>
          </p:nvPr>
        </p:nvSpPr>
        <p:spPr>
          <a:xfrm>
            <a:off x="124691" y="1889778"/>
            <a:ext cx="11942618" cy="4317058"/>
          </a:xfrm>
        </p:spPr>
        <p:txBody>
          <a:bodyPr>
            <a:normAutofit/>
          </a:bodyPr>
          <a:lstStyle/>
          <a:p>
            <a:pPr marL="0" indent="0">
              <a:buNone/>
            </a:pPr>
            <a:r>
              <a:rPr lang="en-US" sz="4400" dirty="0" smtClean="0">
                <a:solidFill>
                  <a:srgbClr val="00FF00"/>
                </a:solidFill>
              </a:rPr>
              <a:t>“</a:t>
            </a:r>
            <a:r>
              <a:rPr lang="en-US" sz="4400" dirty="0" smtClean="0"/>
              <a:t>If you get a horse</a:t>
            </a:r>
            <a:r>
              <a:rPr lang="en-US" sz="4400" b="1" dirty="0" smtClean="0">
                <a:solidFill>
                  <a:srgbClr val="00B0F0"/>
                </a:solidFill>
              </a:rPr>
              <a:t>,</a:t>
            </a:r>
            <a:r>
              <a:rPr lang="en-US" sz="4400" dirty="0" smtClean="0">
                <a:solidFill>
                  <a:srgbClr val="00B0F0"/>
                </a:solidFill>
              </a:rPr>
              <a:t> </a:t>
            </a:r>
            <a:r>
              <a:rPr lang="en-US" sz="4400" dirty="0" smtClean="0">
                <a:solidFill>
                  <a:srgbClr val="00FF00"/>
                </a:solidFill>
              </a:rPr>
              <a:t>“</a:t>
            </a:r>
            <a:r>
              <a:rPr lang="en-US" sz="4400" dirty="0" smtClean="0"/>
              <a:t>my mother warned</a:t>
            </a:r>
            <a:r>
              <a:rPr lang="en-US" sz="4400" b="1" dirty="0" smtClean="0">
                <a:solidFill>
                  <a:srgbClr val="00B0F0"/>
                </a:solidFill>
              </a:rPr>
              <a:t>,</a:t>
            </a:r>
            <a:r>
              <a:rPr lang="en-US" sz="4400" dirty="0" smtClean="0">
                <a:solidFill>
                  <a:srgbClr val="00FF00"/>
                </a:solidFill>
              </a:rPr>
              <a:t> “</a:t>
            </a:r>
            <a:r>
              <a:rPr lang="en-US" sz="4400" dirty="0" smtClean="0"/>
              <a:t>you’ll be responsible for taking care of it</a:t>
            </a:r>
            <a:r>
              <a:rPr lang="en-US" sz="4400" dirty="0" smtClean="0">
                <a:solidFill>
                  <a:srgbClr val="00FF00"/>
                </a:solidFill>
              </a:rPr>
              <a:t>.”</a:t>
            </a:r>
          </a:p>
          <a:p>
            <a:pPr marL="0" indent="0">
              <a:buNone/>
            </a:pPr>
            <a:endParaRPr lang="en-US" sz="2000" dirty="0" smtClean="0">
              <a:solidFill>
                <a:srgbClr val="00FF00"/>
              </a:solidFill>
            </a:endParaRPr>
          </a:p>
          <a:p>
            <a:pPr marL="0" indent="0">
              <a:buNone/>
            </a:pPr>
            <a:r>
              <a:rPr lang="en-US" sz="2800" dirty="0" smtClean="0">
                <a:solidFill>
                  <a:srgbClr val="00FF00"/>
                </a:solidFill>
              </a:rPr>
              <a:t>Use a comma after the part of a quoted sentence followed by an interrupting conversational tagline. Use another comma after the tagline.  Do not capitalize the first word of the rest of the sentence.  Use quotation marks to enclose the quotation.  End punctuation should be inside the last quotation mark</a:t>
            </a:r>
            <a:endParaRPr lang="en-US" sz="2800" dirty="0">
              <a:solidFill>
                <a:srgbClr val="00FF00"/>
              </a:solidFill>
            </a:endParaRPr>
          </a:p>
        </p:txBody>
      </p:sp>
    </p:spTree>
    <p:extLst>
      <p:ext uri="{BB962C8B-B14F-4D97-AF65-F5344CB8AC3E}">
        <p14:creationId xmlns:p14="http://schemas.microsoft.com/office/powerpoint/2010/main" val="774028301"/>
      </p:ext>
    </p:extLst>
  </p:cSld>
  <p:clrMapOvr>
    <a:masterClrMapping/>
  </p:clrMapOvr>
  <mc:AlternateContent xmlns:mc="http://schemas.openxmlformats.org/markup-compatibility/2006">
    <mc:Choice xmlns:p14="http://schemas.microsoft.com/office/powerpoint/2010/main" Requires="p14">
      <p:transition spd="slow" p14:dur="1500">
        <p:split orient="vert"/>
        <p:sndAc>
          <p:stSnd>
            <p:snd r:embed="rId2" name="wind.wav"/>
          </p:stSnd>
        </p:sndAc>
      </p:transition>
    </mc:Choice>
    <mc:Fallback>
      <p:transition spd="slow">
        <p:split orient="vert"/>
        <p:sndAc>
          <p:stSnd>
            <p:snd r:embed="rId2" name="wind.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672" y="447188"/>
            <a:ext cx="11970327" cy="970450"/>
          </a:xfrm>
        </p:spPr>
        <p:txBody>
          <a:bodyPr/>
          <a:lstStyle/>
          <a:p>
            <a:r>
              <a:rPr lang="en-US" dirty="0" smtClean="0"/>
              <a:t>Divided Quotations with Interrupting Expressions</a:t>
            </a:r>
            <a:endParaRPr lang="en-US" dirty="0"/>
          </a:p>
        </p:txBody>
      </p:sp>
      <p:sp>
        <p:nvSpPr>
          <p:cNvPr id="3" name="Content Placeholder 2"/>
          <p:cNvSpPr>
            <a:spLocks noGrp="1"/>
          </p:cNvSpPr>
          <p:nvPr>
            <p:ph idx="1"/>
          </p:nvPr>
        </p:nvSpPr>
        <p:spPr>
          <a:xfrm>
            <a:off x="221672" y="1931342"/>
            <a:ext cx="11790219" cy="3636511"/>
          </a:xfrm>
        </p:spPr>
        <p:txBody>
          <a:bodyPr>
            <a:normAutofit/>
          </a:bodyPr>
          <a:lstStyle/>
          <a:p>
            <a:pPr marL="0" indent="0">
              <a:buNone/>
            </a:pPr>
            <a:r>
              <a:rPr lang="en-US" sz="4000" b="1" dirty="0" smtClean="0">
                <a:solidFill>
                  <a:srgbClr val="00FF00"/>
                </a:solidFill>
              </a:rPr>
              <a:t>“</a:t>
            </a:r>
            <a:r>
              <a:rPr lang="en-US" sz="4000" dirty="0" smtClean="0"/>
              <a:t>You own a horse now</a:t>
            </a:r>
            <a:r>
              <a:rPr lang="en-US" sz="4000" b="1" dirty="0" smtClean="0">
                <a:solidFill>
                  <a:srgbClr val="00B0F0"/>
                </a:solidFill>
              </a:rPr>
              <a:t>,</a:t>
            </a:r>
            <a:r>
              <a:rPr lang="en-US" sz="4000" b="1" dirty="0" smtClean="0">
                <a:solidFill>
                  <a:srgbClr val="00FF00"/>
                </a:solidFill>
              </a:rPr>
              <a:t>”</a:t>
            </a:r>
            <a:r>
              <a:rPr lang="en-US" sz="4000" dirty="0" smtClean="0"/>
              <a:t> stated my mother</a:t>
            </a:r>
            <a:r>
              <a:rPr lang="en-US" sz="4000" b="1" dirty="0" smtClean="0">
                <a:solidFill>
                  <a:srgbClr val="00B0F0"/>
                </a:solidFill>
              </a:rPr>
              <a:t>.</a:t>
            </a:r>
            <a:r>
              <a:rPr lang="en-US" sz="4000" dirty="0" smtClean="0"/>
              <a:t>  </a:t>
            </a:r>
            <a:r>
              <a:rPr lang="en-US" sz="4000" b="1" dirty="0" smtClean="0">
                <a:solidFill>
                  <a:srgbClr val="00FF00"/>
                </a:solidFill>
              </a:rPr>
              <a:t>“</a:t>
            </a:r>
            <a:r>
              <a:rPr lang="en-US" sz="4000" dirty="0" smtClean="0"/>
              <a:t>You are responsible for taking care of it</a:t>
            </a:r>
            <a:r>
              <a:rPr lang="en-US" sz="4000" b="1" dirty="0" smtClean="0">
                <a:solidFill>
                  <a:srgbClr val="00FF00"/>
                </a:solidFill>
              </a:rPr>
              <a:t>.”</a:t>
            </a:r>
          </a:p>
          <a:p>
            <a:pPr marL="0" indent="0">
              <a:buNone/>
            </a:pPr>
            <a:endParaRPr lang="en-US" sz="2000" b="1" dirty="0" smtClean="0">
              <a:solidFill>
                <a:srgbClr val="00FF00"/>
              </a:solidFill>
            </a:endParaRPr>
          </a:p>
          <a:p>
            <a:pPr marL="0" indent="0">
              <a:buNone/>
            </a:pPr>
            <a:r>
              <a:rPr lang="en-US" sz="2800" dirty="0" smtClean="0">
                <a:solidFill>
                  <a:srgbClr val="00FF00"/>
                </a:solidFill>
              </a:rPr>
              <a:t>Use a comma, question mark, or exclamation mark after a quoted sentence that comes before an interrupting tagline. Use a period after the tagline.</a:t>
            </a:r>
            <a:endParaRPr lang="en-US" sz="2800" dirty="0">
              <a:solidFill>
                <a:srgbClr val="00FF00"/>
              </a:solidFill>
            </a:endParaRPr>
          </a:p>
        </p:txBody>
      </p:sp>
    </p:spTree>
    <p:extLst>
      <p:ext uri="{BB962C8B-B14F-4D97-AF65-F5344CB8AC3E}">
        <p14:creationId xmlns:p14="http://schemas.microsoft.com/office/powerpoint/2010/main" val="1479128754"/>
      </p:ext>
    </p:extLst>
  </p:cSld>
  <p:clrMapOvr>
    <a:masterClrMapping/>
  </p:clrMapOvr>
  <p:transition spd="slow">
    <p:randomBar dir="vert"/>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45" y="447188"/>
            <a:ext cx="11887200" cy="970450"/>
          </a:xfrm>
        </p:spPr>
        <p:txBody>
          <a:bodyPr/>
          <a:lstStyle/>
          <a:p>
            <a:r>
              <a:rPr lang="en-US" dirty="0" smtClean="0"/>
              <a:t>Quotation Marks with Other Punctuation Marks</a:t>
            </a:r>
            <a:endParaRPr lang="en-US" dirty="0"/>
          </a:p>
        </p:txBody>
      </p:sp>
      <p:sp>
        <p:nvSpPr>
          <p:cNvPr id="3" name="Content Placeholder 2"/>
          <p:cNvSpPr>
            <a:spLocks noGrp="1"/>
          </p:cNvSpPr>
          <p:nvPr>
            <p:ph idx="1"/>
          </p:nvPr>
        </p:nvSpPr>
        <p:spPr>
          <a:xfrm>
            <a:off x="138545" y="1884218"/>
            <a:ext cx="11887200" cy="4336473"/>
          </a:xfrm>
        </p:spPr>
        <p:txBody>
          <a:bodyPr>
            <a:noAutofit/>
          </a:bodyPr>
          <a:lstStyle/>
          <a:p>
            <a:pPr marL="0" indent="0">
              <a:buNone/>
            </a:pPr>
            <a:r>
              <a:rPr lang="en-US" sz="4400" dirty="0" smtClean="0">
                <a:solidFill>
                  <a:srgbClr val="00FF00"/>
                </a:solidFill>
              </a:rPr>
              <a:t>Quotation marks are used with commas, semicolons, colons, and all of the end marks.  However, the location of the quotation marks in relation to the punctuation marks varies.</a:t>
            </a:r>
            <a:endParaRPr lang="en-US" sz="4400" dirty="0">
              <a:solidFill>
                <a:srgbClr val="00FF00"/>
              </a:solidFill>
            </a:endParaRPr>
          </a:p>
        </p:txBody>
      </p:sp>
    </p:spTree>
    <p:extLst>
      <p:ext uri="{BB962C8B-B14F-4D97-AF65-F5344CB8AC3E}">
        <p14:creationId xmlns:p14="http://schemas.microsoft.com/office/powerpoint/2010/main" val="1575780625"/>
      </p:ext>
    </p:extLst>
  </p:cSld>
  <p:clrMapOvr>
    <a:masterClrMapping/>
  </p:clrMapOvr>
  <mc:AlternateContent xmlns:mc="http://schemas.openxmlformats.org/markup-compatibility/2006">
    <mc:Choice xmlns:p14="http://schemas.microsoft.com/office/powerpoint/2010/main" Requires="p14">
      <p:transition spd="slow" p14:dur="1600">
        <p:blinds dir="vert"/>
        <p:sndAc>
          <p:stSnd>
            <p:snd r:embed="rId2" name="type.wav"/>
          </p:stSnd>
        </p:sndAc>
      </p:transition>
    </mc:Choice>
    <mc:Fallback>
      <p:transition spd="slow">
        <p:blinds dir="vert"/>
        <p:sndAc>
          <p:stSnd>
            <p:snd r:embed="rId2" name="typ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docProps/app.xml><?xml version="1.0" encoding="utf-8"?>
<Properties xmlns="http://schemas.openxmlformats.org/officeDocument/2006/extended-properties" xmlns:vt="http://schemas.openxmlformats.org/officeDocument/2006/docPropsVTypes">
  <Template>TC103457503[[fn=Quotable]]</Template>
  <TotalTime>125</TotalTime>
  <Words>1062</Words>
  <Application>Microsoft Office PowerPoint</Application>
  <PresentationFormat>Widescreen</PresentationFormat>
  <Paragraphs>71</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Century Gothic</vt:lpstr>
      <vt:lpstr>Wingdings 2</vt:lpstr>
      <vt:lpstr>Quotable</vt:lpstr>
      <vt:lpstr>Using Quotation Marks</vt:lpstr>
      <vt:lpstr>Using Quotation Marks with a Direct Quotation</vt:lpstr>
      <vt:lpstr>Using Quotation Marks with an Indirect Quotation</vt:lpstr>
      <vt:lpstr>Direct Quotations with Introductory Expressions</vt:lpstr>
      <vt:lpstr>If the introductory tagline is very long or formal in tone, set it off with a colon instead of a comma.</vt:lpstr>
      <vt:lpstr>Direct Quotations with Concluding Expressions</vt:lpstr>
      <vt:lpstr>Divided Quotations with Interrupting Expressions</vt:lpstr>
      <vt:lpstr>Divided Quotations with Interrupting Expressions</vt:lpstr>
      <vt:lpstr>Quotation Marks with Other Punctuation Marks</vt:lpstr>
      <vt:lpstr>Quotation Marks with Other Punctuation Marks</vt:lpstr>
      <vt:lpstr>Quotation Marks with Other Punctuation Marks</vt:lpstr>
      <vt:lpstr>Quotation Marks with Other Punctuation Marks</vt:lpstr>
      <vt:lpstr>Using Single Quotation Marks for Quotation Marks within Quotations</vt:lpstr>
      <vt:lpstr>Using Single Quotation Marks for Quotations within Quotations</vt:lpstr>
      <vt:lpstr>Punctuating Explanatory Material within Quotations</vt:lpstr>
      <vt:lpstr>Using Quotation Marks for Dialogue</vt:lpstr>
      <vt:lpstr>Using Quotation Marks for Dialogue</vt:lpstr>
      <vt:lpstr>Using Quotation Marks to Indicate Sarcasm or Irony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Quotation Marks</dc:title>
  <dc:creator>andres maldonado</dc:creator>
  <cp:lastModifiedBy>andres maldonado</cp:lastModifiedBy>
  <cp:revision>25</cp:revision>
  <dcterms:created xsi:type="dcterms:W3CDTF">2014-09-28T16:03:26Z</dcterms:created>
  <dcterms:modified xsi:type="dcterms:W3CDTF">2014-09-28T18:08:51Z</dcterms:modified>
</cp:coreProperties>
</file>