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6" r:id="rId13"/>
    <p:sldId id="267"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FF"/>
    <a:srgbClr val="FF6600"/>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D655F783-EE64-4744-925C-F080B5462030}" type="datetimeFigureOut">
              <a:rPr lang="en-US" smtClean="0"/>
              <a:t>11/7/2014</a:t>
            </a:fld>
            <a:endParaRPr lang="en-US"/>
          </a:p>
        </p:txBody>
      </p:sp>
      <p:sp>
        <p:nvSpPr>
          <p:cNvPr id="23" name="Slide Number Placeholder 22"/>
          <p:cNvSpPr>
            <a:spLocks noGrp="1"/>
          </p:cNvSpPr>
          <p:nvPr>
            <p:ph type="sldNum" sz="quarter" idx="11"/>
          </p:nvPr>
        </p:nvSpPr>
        <p:spPr/>
        <p:txBody>
          <a:bodyPr/>
          <a:lstStyle/>
          <a:p>
            <a:fld id="{003E5023-ACA1-4EA2-96B9-818CC44E3FDF}"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55F783-EE64-4744-925C-F080B5462030}" type="datetimeFigureOut">
              <a:rPr lang="en-US" smtClean="0"/>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3E5023-ACA1-4EA2-96B9-818CC44E3FD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55F783-EE64-4744-925C-F080B5462030}" type="datetimeFigureOut">
              <a:rPr lang="en-US" smtClean="0"/>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3E5023-ACA1-4EA2-96B9-818CC44E3FD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D655F783-EE64-4744-925C-F080B5462030}" type="datetimeFigureOut">
              <a:rPr lang="en-US" smtClean="0"/>
              <a:t>11/7/2014</a:t>
            </a:fld>
            <a:endParaRPr lang="en-US"/>
          </a:p>
        </p:txBody>
      </p:sp>
      <p:sp>
        <p:nvSpPr>
          <p:cNvPr id="19" name="Slide Number Placeholder 18"/>
          <p:cNvSpPr>
            <a:spLocks noGrp="1"/>
          </p:cNvSpPr>
          <p:nvPr>
            <p:ph type="sldNum" sz="quarter" idx="15"/>
          </p:nvPr>
        </p:nvSpPr>
        <p:spPr/>
        <p:txBody>
          <a:bodyPr/>
          <a:lstStyle/>
          <a:p>
            <a:fld id="{003E5023-ACA1-4EA2-96B9-818CC44E3FDF}"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D655F783-EE64-4744-925C-F080B5462030}" type="datetimeFigureOut">
              <a:rPr lang="en-US" smtClean="0"/>
              <a:t>11/7/2014</a:t>
            </a:fld>
            <a:endParaRPr lang="en-US"/>
          </a:p>
        </p:txBody>
      </p:sp>
      <p:sp>
        <p:nvSpPr>
          <p:cNvPr id="20" name="Slide Number Placeholder 19"/>
          <p:cNvSpPr>
            <a:spLocks noGrp="1"/>
          </p:cNvSpPr>
          <p:nvPr>
            <p:ph type="sldNum" sz="quarter" idx="11"/>
          </p:nvPr>
        </p:nvSpPr>
        <p:spPr/>
        <p:txBody>
          <a:bodyPr/>
          <a:lstStyle/>
          <a:p>
            <a:fld id="{003E5023-ACA1-4EA2-96B9-818CC44E3FDF}"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D655F783-EE64-4744-925C-F080B5462030}" type="datetimeFigureOut">
              <a:rPr lang="en-US" smtClean="0"/>
              <a:t>11/7/2014</a:t>
            </a:fld>
            <a:endParaRPr lang="en-US"/>
          </a:p>
        </p:txBody>
      </p:sp>
      <p:sp>
        <p:nvSpPr>
          <p:cNvPr id="25" name="Slide Number Placeholder 24"/>
          <p:cNvSpPr>
            <a:spLocks noGrp="1"/>
          </p:cNvSpPr>
          <p:nvPr>
            <p:ph type="sldNum" sz="quarter" idx="16"/>
          </p:nvPr>
        </p:nvSpPr>
        <p:spPr/>
        <p:txBody>
          <a:bodyPr/>
          <a:lstStyle/>
          <a:p>
            <a:fld id="{003E5023-ACA1-4EA2-96B9-818CC44E3FDF}" type="slidenum">
              <a:rPr lang="en-US" smtClean="0"/>
              <a:t>‹#›</a:t>
            </a:fld>
            <a:endParaRPr lang="en-US"/>
          </a:p>
        </p:txBody>
      </p:sp>
      <p:sp>
        <p:nvSpPr>
          <p:cNvPr id="26" name="Footer Placeholder 25"/>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D655F783-EE64-4744-925C-F080B5462030}" type="datetimeFigureOut">
              <a:rPr lang="en-US" smtClean="0"/>
              <a:t>11/7/2014</a:t>
            </a:fld>
            <a:endParaRPr lang="en-US"/>
          </a:p>
        </p:txBody>
      </p:sp>
      <p:sp>
        <p:nvSpPr>
          <p:cNvPr id="24" name="Slide Number Placeholder 23"/>
          <p:cNvSpPr>
            <a:spLocks noGrp="1"/>
          </p:cNvSpPr>
          <p:nvPr>
            <p:ph type="sldNum" sz="quarter" idx="17"/>
          </p:nvPr>
        </p:nvSpPr>
        <p:spPr/>
        <p:txBody>
          <a:bodyPr/>
          <a:lstStyle/>
          <a:p>
            <a:fld id="{003E5023-ACA1-4EA2-96B9-818CC44E3FDF}" type="slidenum">
              <a:rPr lang="en-US" smtClean="0"/>
              <a:t>‹#›</a:t>
            </a:fld>
            <a:endParaRPr lang="en-US"/>
          </a:p>
        </p:txBody>
      </p:sp>
      <p:sp>
        <p:nvSpPr>
          <p:cNvPr id="29" name="Footer Placeholder 28"/>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D655F783-EE64-4744-925C-F080B5462030}" type="datetimeFigureOut">
              <a:rPr lang="en-US" smtClean="0"/>
              <a:t>11/7/2014</a:t>
            </a:fld>
            <a:endParaRPr lang="en-US"/>
          </a:p>
        </p:txBody>
      </p:sp>
      <p:sp>
        <p:nvSpPr>
          <p:cNvPr id="14" name="Slide Number Placeholder 13"/>
          <p:cNvSpPr>
            <a:spLocks noGrp="1"/>
          </p:cNvSpPr>
          <p:nvPr>
            <p:ph type="sldNum" sz="quarter" idx="11"/>
          </p:nvPr>
        </p:nvSpPr>
        <p:spPr/>
        <p:txBody>
          <a:bodyPr/>
          <a:lstStyle/>
          <a:p>
            <a:fld id="{003E5023-ACA1-4EA2-96B9-818CC44E3FDF}"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D655F783-EE64-4744-925C-F080B5462030}" type="datetimeFigureOut">
              <a:rPr lang="en-US" smtClean="0"/>
              <a:t>11/7/2014</a:t>
            </a:fld>
            <a:endParaRPr lang="en-US"/>
          </a:p>
        </p:txBody>
      </p:sp>
      <p:sp>
        <p:nvSpPr>
          <p:cNvPr id="12" name="Slide Number Placeholder 11"/>
          <p:cNvSpPr>
            <a:spLocks noGrp="1"/>
          </p:cNvSpPr>
          <p:nvPr>
            <p:ph type="sldNum" sz="quarter" idx="11"/>
          </p:nvPr>
        </p:nvSpPr>
        <p:spPr/>
        <p:txBody>
          <a:bodyPr/>
          <a:lstStyle/>
          <a:p>
            <a:fld id="{003E5023-ACA1-4EA2-96B9-818CC44E3FDF}" type="slidenum">
              <a:rPr lang="en-US" smtClean="0"/>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D655F783-EE64-4744-925C-F080B5462030}" type="datetimeFigureOut">
              <a:rPr lang="en-US" smtClean="0"/>
              <a:t>11/7/2014</a:t>
            </a:fld>
            <a:endParaRPr lang="en-US"/>
          </a:p>
        </p:txBody>
      </p:sp>
      <p:sp>
        <p:nvSpPr>
          <p:cNvPr id="18" name="Slide Number Placeholder 17"/>
          <p:cNvSpPr>
            <a:spLocks noGrp="1"/>
          </p:cNvSpPr>
          <p:nvPr>
            <p:ph type="sldNum" sz="quarter" idx="16"/>
          </p:nvPr>
        </p:nvSpPr>
        <p:spPr/>
        <p:txBody>
          <a:bodyPr/>
          <a:lstStyle/>
          <a:p>
            <a:fld id="{003E5023-ACA1-4EA2-96B9-818CC44E3FDF}" type="slidenum">
              <a:rPr lang="en-US" smtClean="0"/>
              <a:t>‹#›</a:t>
            </a:fld>
            <a:endParaRPr lang="en-US"/>
          </a:p>
        </p:txBody>
      </p:sp>
      <p:sp>
        <p:nvSpPr>
          <p:cNvPr id="20" name="Footer Placeholder 19"/>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D655F783-EE64-4744-925C-F080B5462030}" type="datetimeFigureOut">
              <a:rPr lang="en-US" smtClean="0"/>
              <a:t>11/7/2014</a:t>
            </a:fld>
            <a:endParaRPr lang="en-US"/>
          </a:p>
        </p:txBody>
      </p:sp>
      <p:sp>
        <p:nvSpPr>
          <p:cNvPr id="20" name="Slide Number Placeholder 19"/>
          <p:cNvSpPr>
            <a:spLocks noGrp="1"/>
          </p:cNvSpPr>
          <p:nvPr>
            <p:ph type="sldNum" sz="quarter" idx="15"/>
          </p:nvPr>
        </p:nvSpPr>
        <p:spPr/>
        <p:txBody>
          <a:bodyPr/>
          <a:lstStyle/>
          <a:p>
            <a:fld id="{003E5023-ACA1-4EA2-96B9-818CC44E3FDF}"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D655F783-EE64-4744-925C-F080B5462030}" type="datetimeFigureOut">
              <a:rPr lang="en-US" smtClean="0"/>
              <a:t>11/7/2014</a:t>
            </a:fld>
            <a:endParaRPr lang="en-US"/>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003E5023-ACA1-4EA2-96B9-818CC44E3FDF}"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447800"/>
            <a:ext cx="4572000" cy="3121398"/>
          </a:xfrm>
        </p:spPr>
        <p:txBody>
          <a:bodyPr/>
          <a:lstStyle/>
          <a:p>
            <a:r>
              <a:rPr lang="en-US" sz="2400" b="1" dirty="0"/>
              <a:t>A strong body paragraph explains, proves, and/or supports your paper’s argumentative claim or thesis statement.  If you’re not sure how to craft one, </a:t>
            </a:r>
            <a:r>
              <a:rPr lang="en-US" sz="2400" b="1" dirty="0" smtClean="0"/>
              <a:t>this PowerPoint should help you!</a:t>
            </a:r>
            <a:endParaRPr lang="en-US" sz="2400" b="1" dirty="0"/>
          </a:p>
          <a:p>
            <a:endParaRPr lang="en-US" dirty="0"/>
          </a:p>
        </p:txBody>
      </p:sp>
      <p:sp>
        <p:nvSpPr>
          <p:cNvPr id="2" name="Title 1"/>
          <p:cNvSpPr>
            <a:spLocks noGrp="1"/>
          </p:cNvSpPr>
          <p:nvPr>
            <p:ph type="title"/>
          </p:nvPr>
        </p:nvSpPr>
        <p:spPr>
          <a:xfrm>
            <a:off x="381000" y="228600"/>
            <a:ext cx="8258174" cy="990600"/>
          </a:xfrm>
        </p:spPr>
        <p:txBody>
          <a:bodyPr>
            <a:normAutofit fontScale="90000"/>
          </a:bodyPr>
          <a:lstStyle/>
          <a:p>
            <a:r>
              <a:rPr lang="en-US" dirty="0" smtClean="0">
                <a:solidFill>
                  <a:srgbClr val="92D050"/>
                </a:solidFill>
              </a:rPr>
              <a:t/>
            </a:r>
            <a:br>
              <a:rPr lang="en-US" dirty="0" smtClean="0">
                <a:solidFill>
                  <a:srgbClr val="92D050"/>
                </a:solidFill>
              </a:rPr>
            </a:br>
            <a:r>
              <a:rPr lang="en-US" dirty="0">
                <a:solidFill>
                  <a:srgbClr val="92D050"/>
                </a:solidFill>
              </a:rPr>
              <a:t/>
            </a:r>
            <a:br>
              <a:rPr lang="en-US" dirty="0">
                <a:solidFill>
                  <a:srgbClr val="92D050"/>
                </a:solidFill>
              </a:rPr>
            </a:br>
            <a:r>
              <a:rPr lang="en-US" dirty="0" smtClean="0">
                <a:solidFill>
                  <a:srgbClr val="92D050"/>
                </a:solidFill>
              </a:rPr>
              <a:t>Strong </a:t>
            </a:r>
            <a:r>
              <a:rPr lang="en-US" dirty="0">
                <a:solidFill>
                  <a:srgbClr val="92D050"/>
                </a:solidFill>
              </a:rPr>
              <a:t>Body </a:t>
            </a:r>
            <a:r>
              <a:rPr lang="en-US" dirty="0" smtClean="0">
                <a:solidFill>
                  <a:srgbClr val="92D050"/>
                </a:solidFill>
              </a:rPr>
              <a:t>Paragraphs</a:t>
            </a:r>
            <a:endParaRPr lang="en-US" dirty="0">
              <a:solidFill>
                <a:srgbClr val="92D050"/>
              </a:solidFill>
            </a:endParaRPr>
          </a:p>
        </p:txBody>
      </p:sp>
    </p:spTree>
    <p:extLst>
      <p:ext uri="{BB962C8B-B14F-4D97-AF65-F5344CB8AC3E}">
        <p14:creationId xmlns:p14="http://schemas.microsoft.com/office/powerpoint/2010/main" val="4086852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3600" dirty="0" smtClean="0"/>
              <a:t>End your paragraph with a concluding sentence or sentences that reasserts how your paragraph contributes to the development of your argument (claim) as a whole.</a:t>
            </a:r>
            <a:endParaRPr lang="en-US" sz="3600" dirty="0"/>
          </a:p>
        </p:txBody>
      </p:sp>
      <p:sp>
        <p:nvSpPr>
          <p:cNvPr id="3" name="Title 2"/>
          <p:cNvSpPr>
            <a:spLocks noGrp="1"/>
          </p:cNvSpPr>
          <p:nvPr>
            <p:ph type="title"/>
          </p:nvPr>
        </p:nvSpPr>
        <p:spPr/>
        <p:txBody>
          <a:bodyPr/>
          <a:lstStyle/>
          <a:p>
            <a:r>
              <a:rPr lang="en-US" b="1" dirty="0" smtClean="0">
                <a:solidFill>
                  <a:srgbClr val="92D050"/>
                </a:solidFill>
              </a:rPr>
              <a:t>Insert a Concluding Sentence</a:t>
            </a:r>
            <a:endParaRPr lang="en-US" b="1" dirty="0">
              <a:solidFill>
                <a:srgbClr val="92D050"/>
              </a:solidFill>
            </a:endParaRPr>
          </a:p>
        </p:txBody>
      </p:sp>
    </p:spTree>
    <p:extLst>
      <p:ext uri="{BB962C8B-B14F-4D97-AF65-F5344CB8AC3E}">
        <p14:creationId xmlns:p14="http://schemas.microsoft.com/office/powerpoint/2010/main" val="3484451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1905000"/>
            <a:ext cx="7680960" cy="4282440"/>
          </a:xfrm>
        </p:spPr>
        <p:txBody>
          <a:bodyPr>
            <a:normAutofit/>
          </a:bodyPr>
          <a:lstStyle/>
          <a:p>
            <a:pPr algn="ctr"/>
            <a:r>
              <a:rPr lang="en-US" sz="7200" dirty="0" smtClean="0">
                <a:solidFill>
                  <a:srgbClr val="92D050"/>
                </a:solidFill>
              </a:rPr>
              <a:t>Example paragraph #1</a:t>
            </a:r>
            <a:endParaRPr lang="en-US" sz="7200" dirty="0">
              <a:solidFill>
                <a:srgbClr val="92D050"/>
              </a:solidFill>
            </a:endParaRPr>
          </a:p>
        </p:txBody>
      </p:sp>
    </p:spTree>
    <p:extLst>
      <p:ext uri="{BB962C8B-B14F-4D97-AF65-F5344CB8AC3E}">
        <p14:creationId xmlns:p14="http://schemas.microsoft.com/office/powerpoint/2010/main" val="4030500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228600"/>
            <a:ext cx="8486774" cy="6324600"/>
          </a:xfrm>
        </p:spPr>
        <p:txBody>
          <a:bodyPr>
            <a:normAutofit lnSpcReduction="10000"/>
          </a:bodyPr>
          <a:lstStyle/>
          <a:p>
            <a:r>
              <a:rPr lang="en-US" sz="2000" b="1" dirty="0" smtClean="0"/>
              <a:t>Topic: Is Jing-</a:t>
            </a:r>
            <a:r>
              <a:rPr lang="en-US" sz="2000" b="1" dirty="0" err="1" smtClean="0"/>
              <a:t>mei’s</a:t>
            </a:r>
            <a:r>
              <a:rPr lang="en-US" sz="2000" b="1" dirty="0" smtClean="0"/>
              <a:t> mother allowing her to become her own person?    </a:t>
            </a:r>
          </a:p>
          <a:p>
            <a:r>
              <a:rPr lang="en-US" sz="2000" b="1" dirty="0" smtClean="0">
                <a:solidFill>
                  <a:srgbClr val="92D050"/>
                </a:solidFill>
              </a:rPr>
              <a:t>      In Amy Tan’s short story “Two Kinds,” the author leads us on journey of a mother’s expectations for her daughter to become a prodigy are too high and willingly not obtainable</a:t>
            </a:r>
            <a:r>
              <a:rPr lang="en-US" sz="2000" b="1" dirty="0" smtClean="0">
                <a:solidFill>
                  <a:srgbClr val="FFFF00"/>
                </a:solidFill>
              </a:rPr>
              <a:t>.  Upon a closer analysis of the writing, </a:t>
            </a:r>
            <a:r>
              <a:rPr lang="en-US" sz="2000" b="1" u="sng" dirty="0" smtClean="0">
                <a:solidFill>
                  <a:srgbClr val="FFFF00"/>
                </a:solidFill>
              </a:rPr>
              <a:t>one can ague that the mother is not allowing her daughter to become her own person</a:t>
            </a:r>
            <a:r>
              <a:rPr lang="en-US" sz="2000" b="1" dirty="0" smtClean="0">
                <a:solidFill>
                  <a:srgbClr val="FFFF00"/>
                </a:solidFill>
              </a:rPr>
              <a:t>.  </a:t>
            </a:r>
            <a:r>
              <a:rPr lang="en-US" sz="2000" b="1" dirty="0" smtClean="0"/>
              <a:t>She is instilling all hopes of her lost children on her sole child.  In due course this short story looks at whether or not the pressure from the mother, hinders the daughter.</a:t>
            </a:r>
            <a:r>
              <a:rPr lang="en-US" sz="2000" b="1" dirty="0" smtClean="0">
                <a:solidFill>
                  <a:srgbClr val="FFFF00"/>
                </a:solidFill>
              </a:rPr>
              <a:t>  </a:t>
            </a:r>
            <a:r>
              <a:rPr lang="en-US" sz="2000" b="1" dirty="0" smtClean="0">
                <a:solidFill>
                  <a:srgbClr val="FF66FF"/>
                </a:solidFill>
              </a:rPr>
              <a:t>As the story progresses, it is obvious that the mother’s constant pressure on the daughter is beginning to wear on her.  Jing-</a:t>
            </a:r>
            <a:r>
              <a:rPr lang="en-US" sz="2000" b="1" dirty="0" err="1" smtClean="0">
                <a:solidFill>
                  <a:srgbClr val="FF66FF"/>
                </a:solidFill>
              </a:rPr>
              <a:t>mei’s</a:t>
            </a:r>
            <a:r>
              <a:rPr lang="en-US" sz="2000" b="1" dirty="0" smtClean="0">
                <a:solidFill>
                  <a:srgbClr val="FF66FF"/>
                </a:solidFill>
              </a:rPr>
              <a:t> mother would consistently give her daughter tests with expectations to succeed being </a:t>
            </a:r>
            <a:r>
              <a:rPr lang="en-US" sz="2000" b="1" smtClean="0">
                <a:solidFill>
                  <a:srgbClr val="FF66FF"/>
                </a:solidFill>
              </a:rPr>
              <a:t>very high</a:t>
            </a:r>
            <a:r>
              <a:rPr lang="en-US" sz="2000" b="1" dirty="0" smtClean="0">
                <a:solidFill>
                  <a:srgbClr val="FF66FF"/>
                </a:solidFill>
              </a:rPr>
              <a:t>.  As the daughter states right after she failed to perform well at the climatic piano recital “After seeing my mother’s disappointed face once again, something inside me began to die.  I hated the tests, the raised hopes and failed expectations” (Tan 1152).</a:t>
            </a:r>
            <a:r>
              <a:rPr lang="en-US" sz="2000" b="1" dirty="0" smtClean="0"/>
              <a:t>  </a:t>
            </a:r>
            <a:r>
              <a:rPr lang="en-US" sz="2000" b="1" dirty="0" smtClean="0">
                <a:solidFill>
                  <a:srgbClr val="00B0F0"/>
                </a:solidFill>
              </a:rPr>
              <a:t>With the vision of dissatisfaction on her mother’s face in mind, the tests and hopes for success, began to eat away at Jing-</a:t>
            </a:r>
            <a:r>
              <a:rPr lang="en-US" sz="2000" b="1" dirty="0" err="1" smtClean="0">
                <a:solidFill>
                  <a:srgbClr val="00B0F0"/>
                </a:solidFill>
              </a:rPr>
              <a:t>mei</a:t>
            </a:r>
            <a:r>
              <a:rPr lang="en-US" sz="2000" b="1" dirty="0" smtClean="0">
                <a:solidFill>
                  <a:srgbClr val="00B0F0"/>
                </a:solidFill>
              </a:rPr>
              <a:t>:  It began to tear at her emotional state, inhibiting her personal growth.  </a:t>
            </a:r>
            <a:r>
              <a:rPr lang="en-US" sz="2000" b="1" dirty="0" smtClean="0">
                <a:solidFill>
                  <a:srgbClr val="FF6600"/>
                </a:solidFill>
              </a:rPr>
              <a:t>The consistent disappointment now pushed Jing-</a:t>
            </a:r>
            <a:r>
              <a:rPr lang="en-US" sz="2000" b="1" dirty="0" err="1" smtClean="0">
                <a:solidFill>
                  <a:srgbClr val="FF6600"/>
                </a:solidFill>
              </a:rPr>
              <a:t>mei</a:t>
            </a:r>
            <a:r>
              <a:rPr lang="en-US" sz="2000" b="1" dirty="0" smtClean="0">
                <a:solidFill>
                  <a:srgbClr val="FF6600"/>
                </a:solidFill>
              </a:rPr>
              <a:t> to the point where she would not become someone she is not, yet holding her back from finding her true self.</a:t>
            </a:r>
            <a:endParaRPr lang="en-US" sz="2000" b="1" dirty="0">
              <a:solidFill>
                <a:srgbClr val="FF6600"/>
              </a:solidFill>
            </a:endParaRPr>
          </a:p>
        </p:txBody>
      </p:sp>
    </p:spTree>
    <p:extLst>
      <p:ext uri="{BB962C8B-B14F-4D97-AF65-F5344CB8AC3E}">
        <p14:creationId xmlns:p14="http://schemas.microsoft.com/office/powerpoint/2010/main" val="3139036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2286000"/>
            <a:ext cx="8334374" cy="4343400"/>
          </a:xfrm>
        </p:spPr>
        <p:txBody>
          <a:bodyPr>
            <a:normAutofit/>
          </a:bodyPr>
          <a:lstStyle/>
          <a:p>
            <a:pPr algn="ctr"/>
            <a:r>
              <a:rPr lang="en-US" sz="7200" dirty="0" smtClean="0">
                <a:solidFill>
                  <a:srgbClr val="92D050"/>
                </a:solidFill>
              </a:rPr>
              <a:t>Example paragraph #2</a:t>
            </a:r>
            <a:endParaRPr lang="en-US" sz="7200" dirty="0">
              <a:solidFill>
                <a:srgbClr val="92D050"/>
              </a:solidFill>
            </a:endParaRPr>
          </a:p>
        </p:txBody>
      </p:sp>
    </p:spTree>
    <p:extLst>
      <p:ext uri="{BB962C8B-B14F-4D97-AF65-F5344CB8AC3E}">
        <p14:creationId xmlns:p14="http://schemas.microsoft.com/office/powerpoint/2010/main" val="2783962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28600" y="76200"/>
            <a:ext cx="8763000" cy="6629400"/>
          </a:xfrm>
        </p:spPr>
        <p:txBody>
          <a:bodyPr>
            <a:noAutofit/>
          </a:bodyPr>
          <a:lstStyle/>
          <a:p>
            <a:r>
              <a:rPr lang="en-US" b="1" dirty="0" smtClean="0"/>
              <a:t>Topic:  Is time management a necessary tool for college students?</a:t>
            </a:r>
          </a:p>
          <a:p>
            <a:r>
              <a:rPr lang="en-US" dirty="0" smtClean="0">
                <a:solidFill>
                  <a:srgbClr val="92D050"/>
                </a:solidFill>
              </a:rPr>
              <a:t>The University of Texas (UT) provides a diversity of social, academic, and athletic opportunity for students.  </a:t>
            </a:r>
            <a:r>
              <a:rPr lang="en-US" dirty="0" smtClean="0">
                <a:solidFill>
                  <a:srgbClr val="9900FF"/>
                </a:solidFill>
              </a:rPr>
              <a:t>This can be a powerful positive force, but </a:t>
            </a:r>
            <a:r>
              <a:rPr lang="en-US" dirty="0" smtClean="0">
                <a:solidFill>
                  <a:srgbClr val="92D050"/>
                </a:solidFill>
              </a:rPr>
              <a:t>it can also detract from students’ abilities to manage their time.</a:t>
            </a:r>
            <a:r>
              <a:rPr lang="en-US" dirty="0" smtClean="0"/>
              <a:t>  </a:t>
            </a:r>
            <a:r>
              <a:rPr lang="en-US" u="sng" dirty="0" smtClean="0">
                <a:solidFill>
                  <a:srgbClr val="FFFF00"/>
                </a:solidFill>
              </a:rPr>
              <a:t>More attention to time management training is needed to ensure that all UT students graduate with the ability to succeed in their chosen careers. </a:t>
            </a:r>
            <a:r>
              <a:rPr lang="en-US" dirty="0" smtClean="0">
                <a:solidFill>
                  <a:srgbClr val="FF66FF"/>
                </a:solidFill>
              </a:rPr>
              <a:t>While there is little doubt that extracurricular opportunities at UT are a positive and critical component of students’ overall development, providing wit time management skills is equally important.  One only needs to look at the past alumni to see the validity of this claim.  As famous alum George W. Bush states, “I sometimes overdid it when I was at UT, missing out on valuable academic opportunities.  Fortunately, I buckled down in my senior year and managed to make a ‘C’ average and things have worked out fine since” (227). </a:t>
            </a:r>
            <a:r>
              <a:rPr lang="en-US" dirty="0" smtClean="0"/>
              <a:t> </a:t>
            </a:r>
            <a:r>
              <a:rPr lang="en-US" dirty="0" smtClean="0">
                <a:solidFill>
                  <a:srgbClr val="00B0F0"/>
                </a:solidFill>
              </a:rPr>
              <a:t>Here, George W. bush is arguing that the detrimental effects of extracurricular excesses can be rectified in the senior year of college.  While G. W. Bush is certainly correct when he implies that it is never too late for a student to try to raise his or her GPA, it is better for students to attempt to balance academic and other activities early in their college career.  Also, Bush assumes that all students can achieve what they want with a ‘C’ average, but many students need higher GPAs to apply to professional school, graduate school and graduate-entry jobs. </a:t>
            </a:r>
            <a:r>
              <a:rPr lang="en-US" dirty="0" smtClean="0"/>
              <a:t> </a:t>
            </a:r>
            <a:r>
              <a:rPr lang="en-US" dirty="0" smtClean="0">
                <a:solidFill>
                  <a:srgbClr val="FF6600"/>
                </a:solidFill>
              </a:rPr>
              <a:t>While extracurricular activities are often important, administrators should consider instigating a time management education and awareness course for all </a:t>
            </a:r>
            <a:r>
              <a:rPr lang="en-US" smtClean="0">
                <a:solidFill>
                  <a:srgbClr val="FF6600"/>
                </a:solidFill>
              </a:rPr>
              <a:t>incoming </a:t>
            </a:r>
            <a:r>
              <a:rPr lang="en-US" smtClean="0">
                <a:solidFill>
                  <a:srgbClr val="FF6600"/>
                </a:solidFill>
              </a:rPr>
              <a:t>freshmen</a:t>
            </a:r>
            <a:r>
              <a:rPr lang="en-US" dirty="0" smtClean="0">
                <a:solidFill>
                  <a:srgbClr val="FF6600"/>
                </a:solidFill>
              </a:rPr>
              <a:t>.  After all, not every UT graduate will be as lucky as George W. Bush; if students are going to succeed in business and higher education, colleges need to first ensure they understand the importance of time management.</a:t>
            </a:r>
            <a:endParaRPr lang="en-US" dirty="0">
              <a:solidFill>
                <a:srgbClr val="FF6600"/>
              </a:solidFill>
            </a:endParaRPr>
          </a:p>
        </p:txBody>
      </p:sp>
    </p:spTree>
    <p:extLst>
      <p:ext uri="{BB962C8B-B14F-4D97-AF65-F5344CB8AC3E}">
        <p14:creationId xmlns:p14="http://schemas.microsoft.com/office/powerpoint/2010/main" val="2520267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1463040"/>
            <a:ext cx="8562974" cy="4724400"/>
          </a:xfrm>
        </p:spPr>
        <p:txBody>
          <a:bodyPr>
            <a:normAutofit/>
          </a:bodyPr>
          <a:lstStyle/>
          <a:p>
            <a:pPr marL="342900" indent="-342900">
              <a:buAutoNum type="arabicPeriod"/>
            </a:pPr>
            <a:r>
              <a:rPr lang="en-US" sz="2800" dirty="0" smtClean="0">
                <a:solidFill>
                  <a:srgbClr val="00B0F0"/>
                </a:solidFill>
              </a:rPr>
              <a:t>Insert a topic sentence</a:t>
            </a:r>
          </a:p>
          <a:p>
            <a:pPr marL="342900" indent="-342900">
              <a:buAutoNum type="arabicPeriod"/>
            </a:pPr>
            <a:r>
              <a:rPr lang="en-US" sz="2800" dirty="0" smtClean="0"/>
              <a:t>Explain your topic sentence </a:t>
            </a:r>
            <a:r>
              <a:rPr lang="en-US" sz="2800" u="sng" dirty="0" smtClean="0">
                <a:solidFill>
                  <a:srgbClr val="FFFF00"/>
                </a:solidFill>
              </a:rPr>
              <a:t>building into your claim</a:t>
            </a:r>
          </a:p>
          <a:p>
            <a:pPr marL="342900" indent="-342900">
              <a:buAutoNum type="arabicPeriod"/>
            </a:pPr>
            <a:r>
              <a:rPr lang="en-US" sz="2800" dirty="0" smtClean="0"/>
              <a:t>Introduce your evidence</a:t>
            </a:r>
          </a:p>
          <a:p>
            <a:pPr marL="342900" indent="-342900">
              <a:buAutoNum type="arabicPeriod"/>
            </a:pPr>
            <a:r>
              <a:rPr lang="en-US" sz="2800" dirty="0" smtClean="0">
                <a:solidFill>
                  <a:srgbClr val="00B0F0"/>
                </a:solidFill>
              </a:rPr>
              <a:t>Insert your </a:t>
            </a:r>
            <a:r>
              <a:rPr lang="en-US" sz="2800" dirty="0" err="1" smtClean="0">
                <a:solidFill>
                  <a:srgbClr val="00B0F0"/>
                </a:solidFill>
              </a:rPr>
              <a:t>evidience</a:t>
            </a:r>
            <a:r>
              <a:rPr lang="en-US" sz="2800" dirty="0" smtClean="0">
                <a:solidFill>
                  <a:srgbClr val="00B0F0"/>
                </a:solidFill>
              </a:rPr>
              <a:t> (quotes, etc…)</a:t>
            </a:r>
          </a:p>
          <a:p>
            <a:pPr marL="342900" indent="-342900">
              <a:buAutoNum type="arabicPeriod"/>
            </a:pPr>
            <a:r>
              <a:rPr lang="en-US" sz="2800" dirty="0" smtClean="0"/>
              <a:t>Unpack your evidence</a:t>
            </a:r>
          </a:p>
          <a:p>
            <a:pPr marL="342900" indent="-342900">
              <a:buAutoNum type="arabicPeriod"/>
            </a:pPr>
            <a:r>
              <a:rPr lang="en-US" sz="2800" dirty="0" smtClean="0">
                <a:solidFill>
                  <a:srgbClr val="00B0F0"/>
                </a:solidFill>
              </a:rPr>
              <a:t>Explain your evidence</a:t>
            </a:r>
          </a:p>
          <a:p>
            <a:pPr marL="342900" indent="-342900">
              <a:buAutoNum type="arabicPeriod"/>
            </a:pPr>
            <a:r>
              <a:rPr lang="en-US" sz="2800" dirty="0" smtClean="0">
                <a:solidFill>
                  <a:srgbClr val="00B0F0"/>
                </a:solidFill>
              </a:rPr>
              <a:t>Insert your concluding sentence</a:t>
            </a:r>
          </a:p>
          <a:p>
            <a:pPr marL="342900" indent="-342900">
              <a:buAutoNum type="arabicPeriod"/>
            </a:pPr>
            <a:endParaRPr lang="en-US" sz="2800" dirty="0"/>
          </a:p>
        </p:txBody>
      </p:sp>
      <p:sp>
        <p:nvSpPr>
          <p:cNvPr id="3" name="Title 2"/>
          <p:cNvSpPr>
            <a:spLocks noGrp="1"/>
          </p:cNvSpPr>
          <p:nvPr>
            <p:ph type="title"/>
          </p:nvPr>
        </p:nvSpPr>
        <p:spPr/>
        <p:txBody>
          <a:bodyPr/>
          <a:lstStyle/>
          <a:p>
            <a:r>
              <a:rPr lang="en-US" dirty="0" smtClean="0">
                <a:solidFill>
                  <a:srgbClr val="92D050"/>
                </a:solidFill>
              </a:rPr>
              <a:t>So, to recap…</a:t>
            </a:r>
            <a:endParaRPr lang="en-US" dirty="0">
              <a:solidFill>
                <a:srgbClr val="92D050"/>
              </a:solidFill>
            </a:endParaRPr>
          </a:p>
        </p:txBody>
      </p:sp>
    </p:spTree>
    <p:extLst>
      <p:ext uri="{BB962C8B-B14F-4D97-AF65-F5344CB8AC3E}">
        <p14:creationId xmlns:p14="http://schemas.microsoft.com/office/powerpoint/2010/main" val="1280707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52426" y="1463040"/>
            <a:ext cx="7267574" cy="4724400"/>
          </a:xfrm>
        </p:spPr>
        <p:txBody>
          <a:bodyPr>
            <a:noAutofit/>
          </a:bodyPr>
          <a:lstStyle/>
          <a:p>
            <a:r>
              <a:rPr lang="en-US" sz="2400" dirty="0" smtClean="0"/>
              <a:t>When creating a topic sentence, ask yourself what’s going on in your paragraph. </a:t>
            </a:r>
          </a:p>
          <a:p>
            <a:r>
              <a:rPr lang="en-US" sz="2400" dirty="0" smtClean="0"/>
              <a:t>*Why have you chose to include the information in it?</a:t>
            </a:r>
          </a:p>
          <a:p>
            <a:r>
              <a:rPr lang="en-US" sz="2400" dirty="0" smtClean="0"/>
              <a:t>*What point are you trying to make?</a:t>
            </a:r>
          </a:p>
          <a:p>
            <a:r>
              <a:rPr lang="en-US" sz="2400" dirty="0" smtClean="0"/>
              <a:t>*Does your topic sentence require further explanation?  If so, add another 1-2 sentences explaining your topic before moving on in your paper.</a:t>
            </a:r>
          </a:p>
          <a:p>
            <a:endParaRPr lang="en-US" sz="800" dirty="0" smtClean="0"/>
          </a:p>
          <a:p>
            <a:r>
              <a:rPr lang="en-US" sz="2400" dirty="0" smtClean="0"/>
              <a:t>Your topic sentence should establish a connection between your paragraph and your claim.  </a:t>
            </a:r>
          </a:p>
          <a:p>
            <a:endParaRPr lang="en-US" sz="2400" dirty="0"/>
          </a:p>
        </p:txBody>
      </p:sp>
      <p:sp>
        <p:nvSpPr>
          <p:cNvPr id="2" name="Title 1"/>
          <p:cNvSpPr>
            <a:spLocks noGrp="1"/>
          </p:cNvSpPr>
          <p:nvPr>
            <p:ph type="title"/>
          </p:nvPr>
        </p:nvSpPr>
        <p:spPr/>
        <p:txBody>
          <a:bodyPr/>
          <a:lstStyle/>
          <a:p>
            <a:r>
              <a:rPr lang="en-US" dirty="0" smtClean="0">
                <a:solidFill>
                  <a:srgbClr val="92D050"/>
                </a:solidFill>
              </a:rPr>
              <a:t>Topic Sentence</a:t>
            </a:r>
            <a:endParaRPr lang="en-US" dirty="0">
              <a:solidFill>
                <a:srgbClr val="92D050"/>
              </a:solidFill>
            </a:endParaRPr>
          </a:p>
        </p:txBody>
      </p:sp>
    </p:spTree>
    <p:extLst>
      <p:ext uri="{BB962C8B-B14F-4D97-AF65-F5344CB8AC3E}">
        <p14:creationId xmlns:p14="http://schemas.microsoft.com/office/powerpoint/2010/main" val="2485211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1463040"/>
            <a:ext cx="6505574" cy="4099560"/>
          </a:xfrm>
        </p:spPr>
        <p:txBody>
          <a:bodyPr>
            <a:normAutofit/>
          </a:bodyPr>
          <a:lstStyle/>
          <a:p>
            <a:r>
              <a:rPr lang="en-US" sz="2400" b="1" dirty="0" smtClean="0"/>
              <a:t>Evidence comes in various forms (quotes, statistics, figures, common sense examples, etc.) to support the claim(s) mad in a paragraph and/or paper as a whole.  </a:t>
            </a:r>
          </a:p>
          <a:p>
            <a:endParaRPr lang="en-US" sz="2400" dirty="0"/>
          </a:p>
          <a:p>
            <a:r>
              <a:rPr lang="en-US" sz="2400" b="1" dirty="0" smtClean="0"/>
              <a:t>When including evidence, make sure it is integrated smoothly into the text of the paper.  Readers should be able to move from your words to your evidence without feeling a logical or mechanical jolt.</a:t>
            </a:r>
            <a:endParaRPr lang="en-US" sz="2400" b="1" dirty="0"/>
          </a:p>
        </p:txBody>
      </p:sp>
      <p:sp>
        <p:nvSpPr>
          <p:cNvPr id="3" name="Title 2"/>
          <p:cNvSpPr>
            <a:spLocks noGrp="1"/>
          </p:cNvSpPr>
          <p:nvPr>
            <p:ph type="title"/>
          </p:nvPr>
        </p:nvSpPr>
        <p:spPr/>
        <p:txBody>
          <a:bodyPr/>
          <a:lstStyle/>
          <a:p>
            <a:r>
              <a:rPr lang="en-US" b="1" dirty="0" smtClean="0">
                <a:solidFill>
                  <a:srgbClr val="92D050"/>
                </a:solidFill>
              </a:rPr>
              <a:t>Evidence</a:t>
            </a:r>
            <a:endParaRPr lang="en-US" b="1" dirty="0">
              <a:solidFill>
                <a:srgbClr val="92D050"/>
              </a:solidFill>
            </a:endParaRPr>
          </a:p>
        </p:txBody>
      </p:sp>
    </p:spTree>
    <p:extLst>
      <p:ext uri="{BB962C8B-B14F-4D97-AF65-F5344CB8AC3E}">
        <p14:creationId xmlns:p14="http://schemas.microsoft.com/office/powerpoint/2010/main" val="3505736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2400" b="1" dirty="0" smtClean="0"/>
              <a:t>When introducing quotes, always </a:t>
            </a:r>
          </a:p>
          <a:p>
            <a:pPr marL="342900" indent="-342900">
              <a:buAutoNum type="alphaLcParenR"/>
            </a:pPr>
            <a:r>
              <a:rPr lang="en-US" sz="2400" b="1" dirty="0" smtClean="0">
                <a:solidFill>
                  <a:srgbClr val="92D050"/>
                </a:solidFill>
              </a:rPr>
              <a:t>Identify the source     AND   b) summarize to provide context</a:t>
            </a:r>
          </a:p>
          <a:p>
            <a:endParaRPr lang="en-US" sz="2400" dirty="0"/>
          </a:p>
          <a:p>
            <a:r>
              <a:rPr lang="en-US" sz="2400" b="1" dirty="0" smtClean="0"/>
              <a:t>Many terms may be used to introduce quoted material: asserts, </a:t>
            </a:r>
            <a:r>
              <a:rPr lang="en-US" sz="2400" b="1" dirty="0" smtClean="0">
                <a:solidFill>
                  <a:srgbClr val="92D050"/>
                </a:solidFill>
              </a:rPr>
              <a:t>believes</a:t>
            </a:r>
            <a:r>
              <a:rPr lang="en-US" sz="2400" b="1" dirty="0" smtClean="0"/>
              <a:t>, claims, </a:t>
            </a:r>
            <a:r>
              <a:rPr lang="en-US" sz="2400" b="1" dirty="0" smtClean="0">
                <a:solidFill>
                  <a:srgbClr val="92D050"/>
                </a:solidFill>
              </a:rPr>
              <a:t>comments</a:t>
            </a:r>
            <a:r>
              <a:rPr lang="en-US" sz="2400" b="1" dirty="0" smtClean="0"/>
              <a:t>, confirms, </a:t>
            </a:r>
            <a:r>
              <a:rPr lang="en-US" sz="2400" b="1" dirty="0" smtClean="0">
                <a:solidFill>
                  <a:srgbClr val="92D050"/>
                </a:solidFill>
              </a:rPr>
              <a:t>declares</a:t>
            </a:r>
            <a:r>
              <a:rPr lang="en-US" sz="2400" b="1" dirty="0" smtClean="0"/>
              <a:t>, defines, </a:t>
            </a:r>
            <a:r>
              <a:rPr lang="en-US" sz="2400" b="1" dirty="0" smtClean="0">
                <a:solidFill>
                  <a:srgbClr val="92D050"/>
                </a:solidFill>
              </a:rPr>
              <a:t>describes</a:t>
            </a:r>
            <a:r>
              <a:rPr lang="en-US" sz="2400" b="1" dirty="0" smtClean="0"/>
              <a:t>, explains, </a:t>
            </a:r>
            <a:r>
              <a:rPr lang="en-US" sz="2400" b="1" dirty="0" smtClean="0">
                <a:solidFill>
                  <a:srgbClr val="92D050"/>
                </a:solidFill>
              </a:rPr>
              <a:t>indicates</a:t>
            </a:r>
            <a:r>
              <a:rPr lang="en-US" sz="2400" b="1" dirty="0" smtClean="0"/>
              <a:t>, makes clear, </a:t>
            </a:r>
            <a:r>
              <a:rPr lang="en-US" sz="2400" b="1" dirty="0" smtClean="0">
                <a:solidFill>
                  <a:srgbClr val="92D050"/>
                </a:solidFill>
              </a:rPr>
              <a:t>proposes</a:t>
            </a:r>
            <a:r>
              <a:rPr lang="en-US" sz="2400" b="1" dirty="0" smtClean="0"/>
              <a:t>, etc. However, these terms are NOT INTERCHANGEABLE.  Make your choice based on your meaning.</a:t>
            </a:r>
            <a:endParaRPr lang="en-US" sz="2400" b="1" dirty="0"/>
          </a:p>
        </p:txBody>
      </p:sp>
      <p:sp>
        <p:nvSpPr>
          <p:cNvPr id="3" name="Title 2"/>
          <p:cNvSpPr>
            <a:spLocks noGrp="1"/>
          </p:cNvSpPr>
          <p:nvPr>
            <p:ph type="title"/>
          </p:nvPr>
        </p:nvSpPr>
        <p:spPr/>
        <p:txBody>
          <a:bodyPr/>
          <a:lstStyle/>
          <a:p>
            <a:r>
              <a:rPr lang="en-US" b="1" dirty="0" smtClean="0">
                <a:solidFill>
                  <a:srgbClr val="92D050"/>
                </a:solidFill>
              </a:rPr>
              <a:t>Introducing Evidence</a:t>
            </a:r>
            <a:endParaRPr lang="en-US" b="1" dirty="0">
              <a:solidFill>
                <a:srgbClr val="92D050"/>
              </a:solidFill>
            </a:endParaRPr>
          </a:p>
        </p:txBody>
      </p:sp>
    </p:spTree>
    <p:extLst>
      <p:ext uri="{BB962C8B-B14F-4D97-AF65-F5344CB8AC3E}">
        <p14:creationId xmlns:p14="http://schemas.microsoft.com/office/powerpoint/2010/main" val="747915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2209800"/>
            <a:ext cx="7680960" cy="3977640"/>
          </a:xfrm>
        </p:spPr>
        <p:txBody>
          <a:bodyPr>
            <a:normAutofit/>
          </a:bodyPr>
          <a:lstStyle/>
          <a:p>
            <a:r>
              <a:rPr lang="en-US" sz="3600" dirty="0" smtClean="0">
                <a:solidFill>
                  <a:srgbClr val="FF0000"/>
                </a:solidFill>
              </a:rPr>
              <a:t>All of us know the grammar of our own language because, as Robert C. </a:t>
            </a:r>
            <a:r>
              <a:rPr lang="en-US" sz="3600" dirty="0" err="1" smtClean="0">
                <a:solidFill>
                  <a:srgbClr val="FF0000"/>
                </a:solidFill>
              </a:rPr>
              <a:t>Pooley</a:t>
            </a:r>
            <a:r>
              <a:rPr lang="en-US" sz="3600" dirty="0" smtClean="0">
                <a:solidFill>
                  <a:srgbClr val="FF0000"/>
                </a:solidFill>
              </a:rPr>
              <a:t> writes, </a:t>
            </a:r>
            <a:r>
              <a:rPr lang="en-US" sz="3600" dirty="0" smtClean="0"/>
              <a:t>“grammar is the structure: the observation of what people do when they use English words in discourse” </a:t>
            </a:r>
            <a:r>
              <a:rPr lang="en-US" sz="3600" dirty="0" smtClean="0">
                <a:solidFill>
                  <a:srgbClr val="FF0000"/>
                </a:solidFill>
              </a:rPr>
              <a:t>(95).</a:t>
            </a:r>
            <a:endParaRPr lang="en-US" sz="3600" dirty="0">
              <a:solidFill>
                <a:srgbClr val="FF0000"/>
              </a:solidFill>
            </a:endParaRPr>
          </a:p>
        </p:txBody>
      </p:sp>
      <p:sp>
        <p:nvSpPr>
          <p:cNvPr id="3" name="Title 2"/>
          <p:cNvSpPr>
            <a:spLocks noGrp="1"/>
          </p:cNvSpPr>
          <p:nvPr>
            <p:ph type="title"/>
          </p:nvPr>
        </p:nvSpPr>
        <p:spPr>
          <a:xfrm>
            <a:off x="352426" y="228600"/>
            <a:ext cx="8258174" cy="1295400"/>
          </a:xfrm>
        </p:spPr>
        <p:txBody>
          <a:bodyPr>
            <a:noAutofit/>
          </a:bodyPr>
          <a:lstStyle/>
          <a:p>
            <a:r>
              <a:rPr lang="en-US" sz="4400" dirty="0" smtClean="0">
                <a:solidFill>
                  <a:srgbClr val="92D050"/>
                </a:solidFill>
              </a:rPr>
              <a:t>Introducing A Quote Example #1</a:t>
            </a:r>
            <a:endParaRPr lang="en-US" sz="4400" dirty="0">
              <a:solidFill>
                <a:srgbClr val="92D050"/>
              </a:solidFill>
            </a:endParaRPr>
          </a:p>
        </p:txBody>
      </p:sp>
    </p:spTree>
    <p:extLst>
      <p:ext uri="{BB962C8B-B14F-4D97-AF65-F5344CB8AC3E}">
        <p14:creationId xmlns:p14="http://schemas.microsoft.com/office/powerpoint/2010/main" val="1399023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1828800"/>
            <a:ext cx="7680960" cy="4358640"/>
          </a:xfrm>
        </p:spPr>
        <p:txBody>
          <a:bodyPr>
            <a:normAutofit/>
          </a:bodyPr>
          <a:lstStyle/>
          <a:p>
            <a:r>
              <a:rPr lang="en-US" sz="3200" b="1" dirty="0" smtClean="0">
                <a:solidFill>
                  <a:srgbClr val="FF0000"/>
                </a:solidFill>
              </a:rPr>
              <a:t>Edward P. J. Corbett, one of America’s most distinguished rhetoricians, defines grammar clearly </a:t>
            </a:r>
            <a:r>
              <a:rPr lang="en-US" sz="3200" b="1" dirty="0" smtClean="0"/>
              <a:t>“as the study of how a language ‘works’—a study of how the structural system of language combines with a vocabulary to convey meaning” </a:t>
            </a:r>
            <a:r>
              <a:rPr lang="en-US" sz="3200" b="1" dirty="0" smtClean="0">
                <a:solidFill>
                  <a:srgbClr val="FF0000"/>
                </a:solidFill>
              </a:rPr>
              <a:t>(111).</a:t>
            </a:r>
            <a:endParaRPr lang="en-US" sz="3200" b="1" dirty="0">
              <a:solidFill>
                <a:srgbClr val="FF0000"/>
              </a:solidFill>
            </a:endParaRPr>
          </a:p>
        </p:txBody>
      </p:sp>
      <p:sp>
        <p:nvSpPr>
          <p:cNvPr id="3" name="Title 2"/>
          <p:cNvSpPr>
            <a:spLocks noGrp="1"/>
          </p:cNvSpPr>
          <p:nvPr>
            <p:ph type="title"/>
          </p:nvPr>
        </p:nvSpPr>
        <p:spPr/>
        <p:txBody>
          <a:bodyPr/>
          <a:lstStyle/>
          <a:p>
            <a:r>
              <a:rPr lang="en-US" b="1" dirty="0" smtClean="0">
                <a:solidFill>
                  <a:srgbClr val="92D050"/>
                </a:solidFill>
              </a:rPr>
              <a:t>Introducing A Quote Example #2</a:t>
            </a:r>
            <a:endParaRPr lang="en-US" b="1" dirty="0">
              <a:solidFill>
                <a:srgbClr val="92D050"/>
              </a:solidFill>
            </a:endParaRPr>
          </a:p>
        </p:txBody>
      </p:sp>
    </p:spTree>
    <p:extLst>
      <p:ext uri="{BB962C8B-B14F-4D97-AF65-F5344CB8AC3E}">
        <p14:creationId xmlns:p14="http://schemas.microsoft.com/office/powerpoint/2010/main" val="3978115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sz="4000" dirty="0" smtClean="0"/>
              <a:t>Insert your evidence - often quotes but again, evidence can also be in the form of personal examples, facts, statistics, etc.</a:t>
            </a:r>
          </a:p>
          <a:p>
            <a:r>
              <a:rPr lang="en-US" sz="4000" dirty="0" smtClean="0"/>
              <a:t>This evidence works to support your </a:t>
            </a:r>
          </a:p>
          <a:p>
            <a:endParaRPr lang="en-US" dirty="0"/>
          </a:p>
        </p:txBody>
      </p:sp>
      <p:sp>
        <p:nvSpPr>
          <p:cNvPr id="3" name="Title 2"/>
          <p:cNvSpPr>
            <a:spLocks noGrp="1"/>
          </p:cNvSpPr>
          <p:nvPr>
            <p:ph type="title"/>
          </p:nvPr>
        </p:nvSpPr>
        <p:spPr/>
        <p:txBody>
          <a:bodyPr/>
          <a:lstStyle/>
          <a:p>
            <a:r>
              <a:rPr lang="en-US" b="1" dirty="0" smtClean="0">
                <a:solidFill>
                  <a:srgbClr val="92D050"/>
                </a:solidFill>
              </a:rPr>
              <a:t>Insert Your Evidence</a:t>
            </a:r>
            <a:endParaRPr lang="en-US" b="1" dirty="0">
              <a:solidFill>
                <a:srgbClr val="92D050"/>
              </a:solidFill>
            </a:endParaRPr>
          </a:p>
        </p:txBody>
      </p:sp>
    </p:spTree>
    <p:extLst>
      <p:ext uri="{BB962C8B-B14F-4D97-AF65-F5344CB8AC3E}">
        <p14:creationId xmlns:p14="http://schemas.microsoft.com/office/powerpoint/2010/main" val="2729154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3600" dirty="0" smtClean="0"/>
              <a:t>Explain why the evidence is important to your claim by summing up the quotation and establishing its significance to the claim.  Often 1-2 sentences tops (unless your evidence is particularly long or complicated that is).</a:t>
            </a:r>
            <a:endParaRPr lang="en-US" sz="3600" dirty="0"/>
          </a:p>
        </p:txBody>
      </p:sp>
      <p:sp>
        <p:nvSpPr>
          <p:cNvPr id="3" name="Title 2"/>
          <p:cNvSpPr>
            <a:spLocks noGrp="1"/>
          </p:cNvSpPr>
          <p:nvPr>
            <p:ph type="title"/>
          </p:nvPr>
        </p:nvSpPr>
        <p:spPr/>
        <p:txBody>
          <a:bodyPr/>
          <a:lstStyle/>
          <a:p>
            <a:r>
              <a:rPr lang="en-US" b="1" dirty="0" smtClean="0">
                <a:solidFill>
                  <a:srgbClr val="92D050"/>
                </a:solidFill>
              </a:rPr>
              <a:t>Unpack Your Evidence</a:t>
            </a:r>
            <a:endParaRPr lang="en-US" b="1" dirty="0">
              <a:solidFill>
                <a:srgbClr val="92D050"/>
              </a:solidFill>
            </a:endParaRPr>
          </a:p>
        </p:txBody>
      </p:sp>
    </p:spTree>
    <p:extLst>
      <p:ext uri="{BB962C8B-B14F-4D97-AF65-F5344CB8AC3E}">
        <p14:creationId xmlns:p14="http://schemas.microsoft.com/office/powerpoint/2010/main" val="898325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Autofit/>
          </a:bodyPr>
          <a:lstStyle/>
          <a:p>
            <a:r>
              <a:rPr lang="en-US" sz="2800" b="1" dirty="0" smtClean="0"/>
              <a:t>No matter how good your evidence is, it won’t help your argument (claim) much is your reader doesn’t know why it’s important.  </a:t>
            </a:r>
          </a:p>
          <a:p>
            <a:r>
              <a:rPr lang="en-US" sz="2800" b="1" dirty="0" smtClean="0">
                <a:solidFill>
                  <a:srgbClr val="FF0000"/>
                </a:solidFill>
              </a:rPr>
              <a:t>Ask yourself:</a:t>
            </a:r>
          </a:p>
          <a:p>
            <a:r>
              <a:rPr lang="en-US" sz="2800" b="1" dirty="0" smtClean="0"/>
              <a:t>How does this evidence prove the point you are trying to make in this paragraph and/0r your paper as a whole?</a:t>
            </a:r>
          </a:p>
          <a:p>
            <a:r>
              <a:rPr lang="en-US" sz="2800" b="1" dirty="0" smtClean="0"/>
              <a:t>The explanation can be opinion based (without using first person pronouns) and is often 1-3 sentences.</a:t>
            </a:r>
          </a:p>
          <a:p>
            <a:endParaRPr lang="en-US" sz="2800" b="1" dirty="0"/>
          </a:p>
        </p:txBody>
      </p:sp>
      <p:sp>
        <p:nvSpPr>
          <p:cNvPr id="3" name="Title 2"/>
          <p:cNvSpPr>
            <a:spLocks noGrp="1"/>
          </p:cNvSpPr>
          <p:nvPr>
            <p:ph type="title"/>
          </p:nvPr>
        </p:nvSpPr>
        <p:spPr/>
        <p:txBody>
          <a:bodyPr/>
          <a:lstStyle/>
          <a:p>
            <a:r>
              <a:rPr lang="en-US" b="1" dirty="0" smtClean="0">
                <a:solidFill>
                  <a:srgbClr val="92D050"/>
                </a:solidFill>
              </a:rPr>
              <a:t>Explain Your Evidence</a:t>
            </a:r>
            <a:endParaRPr lang="en-US" b="1" dirty="0">
              <a:solidFill>
                <a:srgbClr val="92D050"/>
              </a:solidFill>
            </a:endParaRPr>
          </a:p>
        </p:txBody>
      </p:sp>
    </p:spTree>
    <p:extLst>
      <p:ext uri="{BB962C8B-B14F-4D97-AF65-F5344CB8AC3E}">
        <p14:creationId xmlns:p14="http://schemas.microsoft.com/office/powerpoint/2010/main" val="2081468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TC101790491[[fn=Mylar]]</Template>
  <TotalTime>184</TotalTime>
  <Words>1206</Words>
  <Application>Microsoft Office PowerPoint</Application>
  <PresentationFormat>On-screen Show (4:3)</PresentationFormat>
  <Paragraphs>48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Mylar</vt:lpstr>
      <vt:lpstr>  Strong Body Paragraphs</vt:lpstr>
      <vt:lpstr>Topic Sentence</vt:lpstr>
      <vt:lpstr>Evidence</vt:lpstr>
      <vt:lpstr>Introducing Evidence</vt:lpstr>
      <vt:lpstr>Introducing A Quote Example #1</vt:lpstr>
      <vt:lpstr>Introducing A Quote Example #2</vt:lpstr>
      <vt:lpstr>Insert Your Evidence</vt:lpstr>
      <vt:lpstr>Unpack Your Evidence</vt:lpstr>
      <vt:lpstr>Explain Your Evidence</vt:lpstr>
      <vt:lpstr>Insert a Concluding Sentence</vt:lpstr>
      <vt:lpstr>PowerPoint Presentation</vt:lpstr>
      <vt:lpstr>PowerPoint Presentation</vt:lpstr>
      <vt:lpstr>PowerPoint Presentation</vt:lpstr>
      <vt:lpstr>PowerPoint Presentation</vt:lpstr>
      <vt:lpstr>So, to recap…</vt:lpstr>
    </vt:vector>
  </TitlesOfParts>
  <Company>WCS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Strong Body Paragraphs</dc:title>
  <dc:creator>Windows User</dc:creator>
  <cp:lastModifiedBy>Windows User</cp:lastModifiedBy>
  <cp:revision>26</cp:revision>
  <dcterms:created xsi:type="dcterms:W3CDTF">2014-11-07T15:01:53Z</dcterms:created>
  <dcterms:modified xsi:type="dcterms:W3CDTF">2014-11-07T19:12:10Z</dcterms:modified>
</cp:coreProperties>
</file>