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3" r:id="rId17"/>
    <p:sldId id="274" r:id="rId18"/>
    <p:sldId id="275" r:id="rId19"/>
    <p:sldId id="276" r:id="rId20"/>
    <p:sldId id="270" r:id="rId21"/>
    <p:sldId id="271"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p:scale>
          <a:sx n="66" d="100"/>
          <a:sy n="66" d="100"/>
        </p:scale>
        <p:origin x="-816" y="-27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1/27/2015</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1/27/2015</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Beginnings and endings</a:t>
            </a:r>
            <a:endParaRPr lang="en-US" dirty="0"/>
          </a:p>
        </p:txBody>
      </p:sp>
      <p:sp>
        <p:nvSpPr>
          <p:cNvPr id="3" name="Subtitle 2"/>
          <p:cNvSpPr>
            <a:spLocks noGrp="1"/>
          </p:cNvSpPr>
          <p:nvPr>
            <p:ph type="subTitle" idx="1"/>
          </p:nvPr>
        </p:nvSpPr>
        <p:spPr/>
        <p:txBody>
          <a:bodyPr>
            <a:normAutofit/>
          </a:bodyPr>
          <a:lstStyle/>
          <a:p>
            <a:r>
              <a:rPr lang="en-US" sz="3600" b="1" dirty="0" smtClean="0"/>
              <a:t>Models for Writers – Chapter 6</a:t>
            </a:r>
            <a:endParaRPr lang="en-US" sz="3600" b="1" dirty="0"/>
          </a:p>
        </p:txBody>
      </p:sp>
    </p:spTree>
    <p:extLst>
      <p:ext uri="{BB962C8B-B14F-4D97-AF65-F5344CB8AC3E}">
        <p14:creationId xmlns:p14="http://schemas.microsoft.com/office/powerpoint/2010/main" val="290142218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369" y="474518"/>
            <a:ext cx="10353502" cy="710046"/>
          </a:xfrm>
        </p:spPr>
        <p:txBody>
          <a:bodyPr/>
          <a:lstStyle/>
          <a:p>
            <a:r>
              <a:rPr lang="en-US" b="1" dirty="0" smtClean="0">
                <a:solidFill>
                  <a:schemeClr val="tx1"/>
                </a:solidFill>
              </a:rPr>
              <a:t>Short Generalization</a:t>
            </a:r>
            <a:endParaRPr lang="en-US" b="1" dirty="0">
              <a:solidFill>
                <a:schemeClr val="tx1"/>
              </a:solidFill>
            </a:endParaRPr>
          </a:p>
        </p:txBody>
      </p:sp>
      <p:sp>
        <p:nvSpPr>
          <p:cNvPr id="3" name="Content Placeholder 2"/>
          <p:cNvSpPr>
            <a:spLocks noGrp="1"/>
          </p:cNvSpPr>
          <p:nvPr>
            <p:ph idx="1"/>
          </p:nvPr>
        </p:nvSpPr>
        <p:spPr>
          <a:xfrm>
            <a:off x="665018" y="1288473"/>
            <a:ext cx="10350853" cy="4807527"/>
          </a:xfrm>
        </p:spPr>
        <p:txBody>
          <a:bodyPr>
            <a:normAutofit/>
          </a:bodyPr>
          <a:lstStyle/>
          <a:p>
            <a:pPr marL="45720" indent="0">
              <a:buNone/>
            </a:pPr>
            <a:r>
              <a:rPr lang="en-US" sz="2800" b="1" dirty="0" smtClean="0"/>
              <a:t>    </a:t>
            </a:r>
            <a:r>
              <a:rPr lang="en-US" sz="2800" b="1" dirty="0" smtClean="0">
                <a:solidFill>
                  <a:schemeClr val="tx1"/>
                </a:solidFill>
              </a:rPr>
              <a:t>Washington </a:t>
            </a:r>
            <a:r>
              <a:rPr lang="en-US" sz="2800" b="1" dirty="0">
                <a:solidFill>
                  <a:schemeClr val="tx1"/>
                </a:solidFill>
              </a:rPr>
              <a:t>is a wonderful city. </a:t>
            </a:r>
            <a:r>
              <a:rPr lang="en-US" sz="2800" b="1" dirty="0"/>
              <a:t>The scale seems right, more humane than other places. I like all the white marble and green trees, the ideals celebrated by the great monuments and memorials. I like the climate, the slow shift of the seasons here. Spring, so southern in feeling, comes early, and the long, sweet autumns can last into December. Summers are murder, equatorial — no question; the compensation is that Congress adjourns, the city empties out, eases off. Winter evenings in Georgetown with the snow falling and the lights just coming on are as beautiful as any I’ve known.</a:t>
            </a:r>
          </a:p>
          <a:p>
            <a:endParaRPr lang="en-US" sz="2800" b="1" dirty="0"/>
          </a:p>
        </p:txBody>
      </p:sp>
    </p:spTree>
    <p:extLst>
      <p:ext uri="{BB962C8B-B14F-4D97-AF65-F5344CB8AC3E}">
        <p14:creationId xmlns:p14="http://schemas.microsoft.com/office/powerpoint/2010/main" val="349617641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595745"/>
          </a:xfrm>
        </p:spPr>
        <p:txBody>
          <a:bodyPr>
            <a:normAutofit fontScale="90000"/>
          </a:bodyPr>
          <a:lstStyle/>
          <a:p>
            <a:r>
              <a:rPr lang="en-US" b="1" dirty="0" smtClean="0">
                <a:solidFill>
                  <a:schemeClr val="tx1"/>
                </a:solidFill>
              </a:rPr>
              <a:t>Startling Claim</a:t>
            </a:r>
            <a:endParaRPr lang="en-US" b="1" dirty="0">
              <a:solidFill>
                <a:schemeClr val="tx1"/>
              </a:solidFill>
            </a:endParaRPr>
          </a:p>
        </p:txBody>
      </p:sp>
      <p:sp>
        <p:nvSpPr>
          <p:cNvPr id="3" name="Content Placeholder 2"/>
          <p:cNvSpPr>
            <a:spLocks noGrp="1"/>
          </p:cNvSpPr>
          <p:nvPr>
            <p:ph idx="1"/>
          </p:nvPr>
        </p:nvSpPr>
        <p:spPr>
          <a:xfrm>
            <a:off x="1143000" y="1413164"/>
            <a:ext cx="9872871" cy="4682836"/>
          </a:xfrm>
        </p:spPr>
        <p:txBody>
          <a:bodyPr>
            <a:normAutofit/>
          </a:bodyPr>
          <a:lstStyle/>
          <a:p>
            <a:pPr marL="45720" indent="0">
              <a:buNone/>
            </a:pPr>
            <a:r>
              <a:rPr lang="en-US" sz="4000" b="1" dirty="0" smtClean="0"/>
              <a:t>     I’ve </a:t>
            </a:r>
            <a:r>
              <a:rPr lang="en-US" sz="4000" b="1" dirty="0"/>
              <a:t>finally figured out the difference between neat and sloppy people. The distinction is, as always, </a:t>
            </a:r>
            <a:r>
              <a:rPr lang="en-US" sz="4000" b="1" dirty="0" smtClean="0"/>
              <a:t>morals. </a:t>
            </a:r>
            <a:r>
              <a:rPr lang="en-US" sz="4000" b="1" dirty="0"/>
              <a:t>Neat people are lazier and meaner than sloppy people.</a:t>
            </a:r>
          </a:p>
          <a:p>
            <a:endParaRPr lang="en-US" sz="4000" b="1" dirty="0"/>
          </a:p>
        </p:txBody>
      </p:sp>
    </p:spTree>
    <p:extLst>
      <p:ext uri="{BB962C8B-B14F-4D97-AF65-F5344CB8AC3E}">
        <p14:creationId xmlns:p14="http://schemas.microsoft.com/office/powerpoint/2010/main" val="201355371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673" y="609599"/>
            <a:ext cx="10415847" cy="845127"/>
          </a:xfrm>
        </p:spPr>
        <p:txBody>
          <a:bodyPr>
            <a:normAutofit/>
          </a:bodyPr>
          <a:lstStyle/>
          <a:p>
            <a:r>
              <a:rPr lang="en-US" b="1" dirty="0" smtClean="0">
                <a:solidFill>
                  <a:schemeClr val="tx1"/>
                </a:solidFill>
              </a:rPr>
              <a:t>Strong Proposition</a:t>
            </a:r>
            <a:endParaRPr lang="en-US" b="1" dirty="0">
              <a:solidFill>
                <a:schemeClr val="tx1"/>
              </a:solidFill>
            </a:endParaRPr>
          </a:p>
        </p:txBody>
      </p:sp>
      <p:sp>
        <p:nvSpPr>
          <p:cNvPr id="3" name="Content Placeholder 2"/>
          <p:cNvSpPr>
            <a:spLocks noGrp="1"/>
          </p:cNvSpPr>
          <p:nvPr>
            <p:ph idx="1"/>
          </p:nvPr>
        </p:nvSpPr>
        <p:spPr>
          <a:xfrm>
            <a:off x="436418" y="1641764"/>
            <a:ext cx="10579453" cy="4454236"/>
          </a:xfrm>
        </p:spPr>
        <p:txBody>
          <a:bodyPr>
            <a:normAutofit/>
          </a:bodyPr>
          <a:lstStyle/>
          <a:p>
            <a:pPr marL="45720" indent="0">
              <a:buNone/>
            </a:pPr>
            <a:r>
              <a:rPr lang="en-US" sz="2500" b="1" dirty="0" smtClean="0"/>
              <a:t>     Everyone </a:t>
            </a:r>
            <a:r>
              <a:rPr lang="en-US" sz="2500" b="1" dirty="0"/>
              <a:t>agrees that we’ve got to improve academic achievement in America’s public schools. So why is it that districts distract students from core academics with a barrage of activities — everything from field hockey to music, drama, debating, and chess teams? And there’s more: Drug education and fundraising eat away at classroom time. All manner of holidays, including Valentine’s Day, get celebrated during the school day, as well as children’s birthdays. These diversions are costly. They consume money and time.</a:t>
            </a:r>
          </a:p>
          <a:p>
            <a:pPr marL="45720" indent="0">
              <a:buNone/>
            </a:pPr>
            <a:r>
              <a:rPr lang="en-US" sz="2500" b="1" dirty="0" smtClean="0"/>
              <a:t>     Here’s </a:t>
            </a:r>
            <a:r>
              <a:rPr lang="en-US" sz="2500" b="1" dirty="0"/>
              <a:t>a bold proposition: privatize school sports and other extracurricular activities, and remove all but basic academic studies from the classroom. Sound like sacrilege? Look at what these extras really cost.</a:t>
            </a:r>
          </a:p>
          <a:p>
            <a:endParaRPr lang="en-US" sz="2500" b="1" dirty="0"/>
          </a:p>
        </p:txBody>
      </p:sp>
    </p:spTree>
    <p:extLst>
      <p:ext uri="{BB962C8B-B14F-4D97-AF65-F5344CB8AC3E}">
        <p14:creationId xmlns:p14="http://schemas.microsoft.com/office/powerpoint/2010/main" val="338588676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328" y="384464"/>
            <a:ext cx="10478192" cy="852054"/>
          </a:xfrm>
        </p:spPr>
        <p:txBody>
          <a:bodyPr>
            <a:normAutofit/>
          </a:bodyPr>
          <a:lstStyle/>
          <a:p>
            <a:r>
              <a:rPr lang="en-US" b="1" dirty="0" smtClean="0">
                <a:solidFill>
                  <a:schemeClr val="tx1"/>
                </a:solidFill>
              </a:rPr>
              <a:t>Rhetorical Questions</a:t>
            </a:r>
            <a:endParaRPr lang="en-US" b="1" dirty="0">
              <a:solidFill>
                <a:schemeClr val="tx1"/>
              </a:solidFill>
            </a:endParaRPr>
          </a:p>
        </p:txBody>
      </p:sp>
      <p:sp>
        <p:nvSpPr>
          <p:cNvPr id="3" name="Content Placeholder 2"/>
          <p:cNvSpPr>
            <a:spLocks noGrp="1"/>
          </p:cNvSpPr>
          <p:nvPr>
            <p:ph idx="1"/>
          </p:nvPr>
        </p:nvSpPr>
        <p:spPr>
          <a:xfrm>
            <a:off x="540328" y="1236518"/>
            <a:ext cx="10475544" cy="4859482"/>
          </a:xfrm>
        </p:spPr>
        <p:txBody>
          <a:bodyPr>
            <a:normAutofit/>
          </a:bodyPr>
          <a:lstStyle/>
          <a:p>
            <a:pPr marL="45720" indent="0">
              <a:buNone/>
            </a:pPr>
            <a:r>
              <a:rPr lang="en-US" sz="3200" b="1" i="1" dirty="0" smtClean="0"/>
              <a:t>     </a:t>
            </a:r>
            <a:r>
              <a:rPr lang="en-US" sz="3200" b="1" i="1" dirty="0" smtClean="0">
                <a:solidFill>
                  <a:schemeClr val="tx1"/>
                </a:solidFill>
              </a:rPr>
              <a:t>“</a:t>
            </a:r>
            <a:r>
              <a:rPr lang="en-US" sz="3200" b="1" i="1" dirty="0">
                <a:solidFill>
                  <a:schemeClr val="tx1"/>
                </a:solidFill>
              </a:rPr>
              <a:t>Doesn’t he realize this presentation is a waste of time? Why doesn’t he just tell us what matters and get it over with?”</a:t>
            </a:r>
            <a:r>
              <a:rPr lang="en-US" sz="3200" b="1" dirty="0">
                <a:solidFill>
                  <a:schemeClr val="tx1"/>
                </a:solidFill>
              </a:rPr>
              <a:t> </a:t>
            </a:r>
            <a:r>
              <a:rPr lang="en-US" sz="3200" b="1" dirty="0"/>
              <a:t>How many times have you heard (or muttered) that</a:t>
            </a:r>
            <a:r>
              <a:rPr lang="en-US" sz="3200" b="1" dirty="0">
                <a:solidFill>
                  <a:schemeClr val="tx1"/>
                </a:solidFill>
              </a:rPr>
              <a:t>?</a:t>
            </a:r>
            <a:r>
              <a:rPr lang="en-US" sz="3200" b="1" dirty="0"/>
              <a:t> How many of us have been frustrated at seeing too many presentations where PowerPoint or other visual aids obscure rather than enhance the point</a:t>
            </a:r>
            <a:r>
              <a:rPr lang="en-US" sz="3200" b="1" dirty="0">
                <a:solidFill>
                  <a:schemeClr val="tx1"/>
                </a:solidFill>
              </a:rPr>
              <a:t>?</a:t>
            </a:r>
            <a:r>
              <a:rPr lang="en-US" sz="3200" b="1" dirty="0"/>
              <a:t> After one too many bad presentations at a meeting in January 2000, I decided to see if I could </a:t>
            </a:r>
            <a:r>
              <a:rPr lang="en-US" sz="3200" b="1" i="1" dirty="0"/>
              <a:t>do</a:t>
            </a:r>
            <a:r>
              <a:rPr lang="en-US" sz="3200" b="1" dirty="0"/>
              <a:t> something about it.</a:t>
            </a:r>
          </a:p>
          <a:p>
            <a:endParaRPr lang="en-US" sz="3200" b="1" dirty="0"/>
          </a:p>
        </p:txBody>
      </p:sp>
    </p:spTree>
    <p:extLst>
      <p:ext uri="{BB962C8B-B14F-4D97-AF65-F5344CB8AC3E}">
        <p14:creationId xmlns:p14="http://schemas.microsoft.com/office/powerpoint/2010/main" val="298250162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057" y="420914"/>
            <a:ext cx="10452463" cy="1175657"/>
          </a:xfrm>
        </p:spPr>
        <p:txBody>
          <a:bodyPr/>
          <a:lstStyle/>
          <a:p>
            <a:r>
              <a:rPr lang="en-US" b="1" dirty="0" smtClean="0">
                <a:solidFill>
                  <a:schemeClr val="tx1"/>
                </a:solidFill>
              </a:rPr>
              <a:t>Beginnings to AVOID:</a:t>
            </a:r>
            <a:endParaRPr lang="en-US" b="1" dirty="0">
              <a:solidFill>
                <a:schemeClr val="tx1"/>
              </a:solidFill>
            </a:endParaRPr>
          </a:p>
        </p:txBody>
      </p:sp>
      <p:sp>
        <p:nvSpPr>
          <p:cNvPr id="3" name="Content Placeholder 2"/>
          <p:cNvSpPr>
            <a:spLocks noGrp="1"/>
          </p:cNvSpPr>
          <p:nvPr>
            <p:ph idx="1"/>
          </p:nvPr>
        </p:nvSpPr>
        <p:spPr>
          <a:xfrm>
            <a:off x="798286" y="1596571"/>
            <a:ext cx="10682514" cy="4499429"/>
          </a:xfrm>
        </p:spPr>
        <p:txBody>
          <a:bodyPr>
            <a:normAutofit/>
          </a:bodyPr>
          <a:lstStyle/>
          <a:p>
            <a:pPr marL="45720" indent="0">
              <a:buNone/>
            </a:pPr>
            <a:r>
              <a:rPr lang="en-US" sz="4000" b="1" dirty="0" smtClean="0"/>
              <a:t>1. Apology</a:t>
            </a:r>
          </a:p>
          <a:p>
            <a:pPr marL="45720" indent="0">
              <a:buNone/>
            </a:pPr>
            <a:r>
              <a:rPr lang="en-US" sz="4000" b="1" dirty="0" smtClean="0"/>
              <a:t>2. Complaint</a:t>
            </a:r>
          </a:p>
          <a:p>
            <a:pPr marL="45720" indent="0">
              <a:buNone/>
            </a:pPr>
            <a:r>
              <a:rPr lang="en-US" sz="4000" b="1" dirty="0" smtClean="0"/>
              <a:t>3. Webster’s Dictionary (dictionary definitions)</a:t>
            </a:r>
          </a:p>
          <a:p>
            <a:pPr marL="45720" indent="0">
              <a:buNone/>
            </a:pPr>
            <a:r>
              <a:rPr lang="en-US" sz="4000" b="1" dirty="0" smtClean="0"/>
              <a:t>4. Platitude ( cliché or stale remark)</a:t>
            </a:r>
          </a:p>
          <a:p>
            <a:pPr marL="45720" indent="0">
              <a:buNone/>
            </a:pPr>
            <a:r>
              <a:rPr lang="en-US" sz="4000" b="1" dirty="0" smtClean="0"/>
              <a:t>5. Reference to Title</a:t>
            </a:r>
            <a:endParaRPr lang="en-US" sz="4000" b="1" dirty="0"/>
          </a:p>
        </p:txBody>
      </p:sp>
    </p:spTree>
    <p:extLst>
      <p:ext uri="{BB962C8B-B14F-4D97-AF65-F5344CB8AC3E}">
        <p14:creationId xmlns:p14="http://schemas.microsoft.com/office/powerpoint/2010/main" val="106946789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Apology</a:t>
            </a:r>
            <a:endParaRPr lang="en-US" b="1" dirty="0">
              <a:solidFill>
                <a:schemeClr val="tx1"/>
              </a:solidFill>
            </a:endParaRPr>
          </a:p>
        </p:txBody>
      </p:sp>
      <p:sp>
        <p:nvSpPr>
          <p:cNvPr id="3" name="Content Placeholder 2"/>
          <p:cNvSpPr>
            <a:spLocks noGrp="1"/>
          </p:cNvSpPr>
          <p:nvPr>
            <p:ph idx="1"/>
          </p:nvPr>
        </p:nvSpPr>
        <p:spPr/>
        <p:txBody>
          <a:bodyPr>
            <a:normAutofit/>
          </a:bodyPr>
          <a:lstStyle/>
          <a:p>
            <a:pPr marL="45720" indent="0">
              <a:buNone/>
            </a:pPr>
            <a:r>
              <a:rPr lang="en-US" sz="4000" b="1" dirty="0" smtClean="0"/>
              <a:t>     I </a:t>
            </a:r>
            <a:r>
              <a:rPr lang="en-US" sz="4000" b="1" dirty="0"/>
              <a:t>am a college student and do not consider myself an expert on intellectual property, but I think file sharing and MP3 downloads should be legal.</a:t>
            </a:r>
          </a:p>
          <a:p>
            <a:endParaRPr lang="en-US" sz="4000" b="1" dirty="0"/>
          </a:p>
        </p:txBody>
      </p:sp>
    </p:spTree>
    <p:extLst>
      <p:ext uri="{BB962C8B-B14F-4D97-AF65-F5344CB8AC3E}">
        <p14:creationId xmlns:p14="http://schemas.microsoft.com/office/powerpoint/2010/main" val="59664628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Complaint</a:t>
            </a:r>
            <a:endParaRPr lang="en-US" b="1" dirty="0">
              <a:solidFill>
                <a:schemeClr val="tx1"/>
              </a:solidFill>
            </a:endParaRPr>
          </a:p>
        </p:txBody>
      </p:sp>
      <p:sp>
        <p:nvSpPr>
          <p:cNvPr id="3" name="Content Placeholder 2"/>
          <p:cNvSpPr>
            <a:spLocks noGrp="1"/>
          </p:cNvSpPr>
          <p:nvPr>
            <p:ph idx="1"/>
          </p:nvPr>
        </p:nvSpPr>
        <p:spPr/>
        <p:txBody>
          <a:bodyPr>
            <a:normAutofit/>
          </a:bodyPr>
          <a:lstStyle/>
          <a:p>
            <a:pPr marL="45720" indent="0">
              <a:buNone/>
            </a:pPr>
            <a:r>
              <a:rPr lang="en-US" sz="4000" b="1" dirty="0" smtClean="0"/>
              <a:t>     I’d </a:t>
            </a:r>
            <a:r>
              <a:rPr lang="en-US" sz="4000" b="1" dirty="0"/>
              <a:t>rather write about a topic of my own choice than the one that is assigned, but here goes.</a:t>
            </a:r>
          </a:p>
          <a:p>
            <a:pPr marL="45720" indent="0">
              <a:buNone/>
            </a:pPr>
            <a:endParaRPr lang="en-US" sz="4000" b="1" dirty="0"/>
          </a:p>
        </p:txBody>
      </p:sp>
    </p:spTree>
    <p:extLst>
      <p:ext uri="{BB962C8B-B14F-4D97-AF65-F5344CB8AC3E}">
        <p14:creationId xmlns:p14="http://schemas.microsoft.com/office/powerpoint/2010/main" val="153365693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err="1" smtClean="0">
                <a:solidFill>
                  <a:schemeClr val="tx1"/>
                </a:solidFill>
              </a:rPr>
              <a:t>Webester’s</a:t>
            </a:r>
            <a:r>
              <a:rPr lang="en-US" sz="4000" b="1" dirty="0" smtClean="0">
                <a:solidFill>
                  <a:schemeClr val="tx1"/>
                </a:solidFill>
              </a:rPr>
              <a:t> Dictionary (dictionary definition)</a:t>
            </a:r>
            <a:endParaRPr lang="en-US" sz="4000" b="1" dirty="0">
              <a:solidFill>
                <a:schemeClr val="tx1"/>
              </a:solidFill>
            </a:endParaRPr>
          </a:p>
        </p:txBody>
      </p:sp>
      <p:sp>
        <p:nvSpPr>
          <p:cNvPr id="3" name="Content Placeholder 2"/>
          <p:cNvSpPr>
            <a:spLocks noGrp="1"/>
          </p:cNvSpPr>
          <p:nvPr>
            <p:ph idx="1"/>
          </p:nvPr>
        </p:nvSpPr>
        <p:spPr/>
        <p:txBody>
          <a:bodyPr>
            <a:normAutofit/>
          </a:bodyPr>
          <a:lstStyle/>
          <a:p>
            <a:pPr marL="45720" indent="0">
              <a:buNone/>
            </a:pPr>
            <a:r>
              <a:rPr lang="en-US" sz="4000" b="1" i="1" dirty="0" smtClean="0"/>
              <a:t>     Webster’s </a:t>
            </a:r>
            <a:r>
              <a:rPr lang="en-US" sz="4000" b="1" i="1" dirty="0"/>
              <a:t>New Collegiate Dictionary</a:t>
            </a:r>
            <a:r>
              <a:rPr lang="en-US" sz="4000" b="1" dirty="0"/>
              <a:t> defines the verb </a:t>
            </a:r>
            <a:r>
              <a:rPr lang="en-US" sz="4000" b="1" i="1" dirty="0"/>
              <a:t>to snore</a:t>
            </a:r>
            <a:r>
              <a:rPr lang="en-US" sz="4000" b="1" dirty="0"/>
              <a:t> as follows: “to breathe during sleep with a rough hoarse noise due to vibration of the soft palate.”</a:t>
            </a:r>
          </a:p>
          <a:p>
            <a:pPr marL="45720" indent="0">
              <a:buNone/>
            </a:pPr>
            <a:endParaRPr lang="en-US" sz="4000" b="1" dirty="0"/>
          </a:p>
        </p:txBody>
      </p:sp>
    </p:spTree>
    <p:extLst>
      <p:ext uri="{BB962C8B-B14F-4D97-AF65-F5344CB8AC3E}">
        <p14:creationId xmlns:p14="http://schemas.microsoft.com/office/powerpoint/2010/main" val="218485069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Platitude (cliché or stale remark)</a:t>
            </a:r>
            <a:endParaRPr lang="en-US" b="1" dirty="0">
              <a:solidFill>
                <a:schemeClr val="tx1"/>
              </a:solidFill>
            </a:endParaRPr>
          </a:p>
        </p:txBody>
      </p:sp>
      <p:sp>
        <p:nvSpPr>
          <p:cNvPr id="3" name="Content Placeholder 2"/>
          <p:cNvSpPr>
            <a:spLocks noGrp="1"/>
          </p:cNvSpPr>
          <p:nvPr>
            <p:ph idx="1"/>
          </p:nvPr>
        </p:nvSpPr>
        <p:spPr/>
        <p:txBody>
          <a:bodyPr>
            <a:normAutofit/>
          </a:bodyPr>
          <a:lstStyle/>
          <a:p>
            <a:pPr marL="45720" indent="0">
              <a:buNone/>
            </a:pPr>
            <a:r>
              <a:rPr lang="en-US" sz="4400" b="1" dirty="0" smtClean="0"/>
              <a:t>     America </a:t>
            </a:r>
            <a:r>
              <a:rPr lang="en-US" sz="4400" b="1" dirty="0"/>
              <a:t>is the land of opportunity, and no one knows that better than Martha Stewart.</a:t>
            </a:r>
          </a:p>
          <a:p>
            <a:pPr marL="45720" indent="0">
              <a:buNone/>
            </a:pPr>
            <a:endParaRPr lang="en-US" sz="4400" b="1" dirty="0"/>
          </a:p>
        </p:txBody>
      </p:sp>
    </p:spTree>
    <p:extLst>
      <p:ext uri="{BB962C8B-B14F-4D97-AF65-F5344CB8AC3E}">
        <p14:creationId xmlns:p14="http://schemas.microsoft.com/office/powerpoint/2010/main" val="255930632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Reference to Title</a:t>
            </a:r>
            <a:endParaRPr lang="en-US" b="1" dirty="0">
              <a:solidFill>
                <a:schemeClr val="tx1"/>
              </a:solidFill>
            </a:endParaRPr>
          </a:p>
        </p:txBody>
      </p:sp>
      <p:sp>
        <p:nvSpPr>
          <p:cNvPr id="3" name="Content Placeholder 2"/>
          <p:cNvSpPr>
            <a:spLocks noGrp="1"/>
          </p:cNvSpPr>
          <p:nvPr>
            <p:ph idx="1"/>
          </p:nvPr>
        </p:nvSpPr>
        <p:spPr>
          <a:xfrm>
            <a:off x="899886" y="2057400"/>
            <a:ext cx="10450285" cy="4038600"/>
          </a:xfrm>
        </p:spPr>
        <p:txBody>
          <a:bodyPr>
            <a:normAutofit/>
          </a:bodyPr>
          <a:lstStyle/>
          <a:p>
            <a:pPr marL="45720" indent="0">
              <a:buNone/>
            </a:pPr>
            <a:r>
              <a:rPr lang="en-US" sz="4400" b="1" dirty="0" smtClean="0"/>
              <a:t>     As </a:t>
            </a:r>
            <a:r>
              <a:rPr lang="en-US" sz="4400" b="1" dirty="0"/>
              <a:t>you can see from my title, this essay is about why we should continue to experiment with embryonic stem cells.</a:t>
            </a:r>
          </a:p>
          <a:p>
            <a:pPr marL="45720" indent="0">
              <a:buNone/>
            </a:pPr>
            <a:endParaRPr lang="en-US" sz="4000" b="1" dirty="0"/>
          </a:p>
        </p:txBody>
      </p:sp>
    </p:spTree>
    <p:extLst>
      <p:ext uri="{BB962C8B-B14F-4D97-AF65-F5344CB8AC3E}">
        <p14:creationId xmlns:p14="http://schemas.microsoft.com/office/powerpoint/2010/main" val="298538373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609600"/>
            <a:ext cx="9875520" cy="1356360"/>
          </a:xfrm>
        </p:spPr>
        <p:txBody>
          <a:bodyPr>
            <a:normAutofit/>
          </a:bodyPr>
          <a:lstStyle/>
          <a:p>
            <a:r>
              <a:rPr lang="en-US" b="1" dirty="0" smtClean="0">
                <a:solidFill>
                  <a:schemeClr val="tx1"/>
                </a:solidFill>
              </a:rPr>
              <a:t>What makes for an effective beginning?</a:t>
            </a:r>
            <a:endParaRPr lang="en-US" b="1" dirty="0">
              <a:solidFill>
                <a:schemeClr val="tx1"/>
              </a:solidFill>
            </a:endParaRPr>
          </a:p>
        </p:txBody>
      </p:sp>
      <p:sp>
        <p:nvSpPr>
          <p:cNvPr id="3" name="Content Placeholder 2"/>
          <p:cNvSpPr>
            <a:spLocks noGrp="1"/>
          </p:cNvSpPr>
          <p:nvPr>
            <p:ph idx="1"/>
          </p:nvPr>
        </p:nvSpPr>
        <p:spPr/>
        <p:txBody>
          <a:bodyPr>
            <a:normAutofit/>
          </a:bodyPr>
          <a:lstStyle/>
          <a:p>
            <a:r>
              <a:rPr lang="en-US" sz="4400" b="1" dirty="0" smtClean="0"/>
              <a:t>A good beginning should catch a reader’s interest and then hold it.</a:t>
            </a:r>
            <a:endParaRPr lang="en-US" sz="4400" b="1" dirty="0"/>
          </a:p>
        </p:txBody>
      </p:sp>
    </p:spTree>
    <p:extLst>
      <p:ext uri="{BB962C8B-B14F-4D97-AF65-F5344CB8AC3E}">
        <p14:creationId xmlns:p14="http://schemas.microsoft.com/office/powerpoint/2010/main" val="65617496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764" y="420913"/>
            <a:ext cx="10519756" cy="993503"/>
          </a:xfrm>
        </p:spPr>
        <p:txBody>
          <a:bodyPr/>
          <a:lstStyle/>
          <a:p>
            <a:r>
              <a:rPr lang="en-US" b="1" dirty="0" smtClean="0">
                <a:solidFill>
                  <a:schemeClr val="tx1"/>
                </a:solidFill>
              </a:rPr>
              <a:t>Endings</a:t>
            </a:r>
            <a:endParaRPr lang="en-US" b="1" dirty="0">
              <a:solidFill>
                <a:schemeClr val="tx1"/>
              </a:solidFill>
            </a:endParaRPr>
          </a:p>
        </p:txBody>
      </p:sp>
      <p:sp>
        <p:nvSpPr>
          <p:cNvPr id="3" name="Content Placeholder 2"/>
          <p:cNvSpPr>
            <a:spLocks noGrp="1"/>
          </p:cNvSpPr>
          <p:nvPr>
            <p:ph idx="1"/>
          </p:nvPr>
        </p:nvSpPr>
        <p:spPr>
          <a:xfrm>
            <a:off x="498764" y="1414416"/>
            <a:ext cx="10517107" cy="4681584"/>
          </a:xfrm>
        </p:spPr>
        <p:txBody>
          <a:bodyPr>
            <a:normAutofit/>
          </a:bodyPr>
          <a:lstStyle/>
          <a:p>
            <a:pPr marL="45720" indent="0">
              <a:buNone/>
            </a:pPr>
            <a:r>
              <a:rPr lang="en-US" sz="3600" b="1" dirty="0" smtClean="0"/>
              <a:t>Effective </a:t>
            </a:r>
            <a:r>
              <a:rPr lang="en-US" sz="3600" b="1" dirty="0"/>
              <a:t>ending does more than simply indicate where the writer stopped writing. A conclusion may summarize; may inspire the reader to further thought or even action; may return to the beginning by repeating key words, phrases, or ideas; or may surprise the reader by providing a particularly convincing example to support a thesis.</a:t>
            </a:r>
          </a:p>
          <a:p>
            <a:endParaRPr lang="en-US" sz="3200" b="1" dirty="0"/>
          </a:p>
        </p:txBody>
      </p:sp>
    </p:spTree>
    <p:extLst>
      <p:ext uri="{BB962C8B-B14F-4D97-AF65-F5344CB8AC3E}">
        <p14:creationId xmlns:p14="http://schemas.microsoft.com/office/powerpoint/2010/main" val="262120798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Effective Endings</a:t>
            </a:r>
            <a:endParaRPr lang="en-US" b="1" dirty="0">
              <a:solidFill>
                <a:schemeClr val="tx1"/>
              </a:solidFill>
            </a:endParaRPr>
          </a:p>
        </p:txBody>
      </p:sp>
      <p:sp>
        <p:nvSpPr>
          <p:cNvPr id="3" name="Content Placeholder 2"/>
          <p:cNvSpPr>
            <a:spLocks noGrp="1"/>
          </p:cNvSpPr>
          <p:nvPr>
            <p:ph idx="1"/>
          </p:nvPr>
        </p:nvSpPr>
        <p:spPr/>
        <p:txBody>
          <a:bodyPr>
            <a:normAutofit/>
          </a:bodyPr>
          <a:lstStyle/>
          <a:p>
            <a:pPr marL="45720" indent="0">
              <a:buNone/>
            </a:pPr>
            <a:r>
              <a:rPr lang="en-US" sz="4000" b="1" dirty="0"/>
              <a:t>E</a:t>
            </a:r>
            <a:r>
              <a:rPr lang="en-US" sz="4000" b="1" dirty="0" smtClean="0"/>
              <a:t>ffectiveness </a:t>
            </a:r>
            <a:r>
              <a:rPr lang="en-US" sz="4000" b="1" dirty="0"/>
              <a:t>of any choice must be measured by how appropriately it fits what comes before it. You might consider concluding with a restatement of your thesis, with a prediction, or with a recommendation</a:t>
            </a:r>
          </a:p>
        </p:txBody>
      </p:sp>
    </p:spTree>
    <p:extLst>
      <p:ext uri="{BB962C8B-B14F-4D97-AF65-F5344CB8AC3E}">
        <p14:creationId xmlns:p14="http://schemas.microsoft.com/office/powerpoint/2010/main" val="78045194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94855"/>
            <a:ext cx="10447020" cy="613063"/>
          </a:xfrm>
        </p:spPr>
        <p:txBody>
          <a:bodyPr>
            <a:normAutofit fontScale="90000"/>
          </a:bodyPr>
          <a:lstStyle/>
          <a:p>
            <a:r>
              <a:rPr lang="en-US" b="1" dirty="0" smtClean="0">
                <a:solidFill>
                  <a:schemeClr val="tx1"/>
                </a:solidFill>
              </a:rPr>
              <a:t>Restating thesis</a:t>
            </a:r>
            <a:endParaRPr lang="en-US" b="1" dirty="0">
              <a:solidFill>
                <a:schemeClr val="tx1"/>
              </a:solidFill>
            </a:endParaRPr>
          </a:p>
        </p:txBody>
      </p:sp>
      <p:sp>
        <p:nvSpPr>
          <p:cNvPr id="3" name="Content Placeholder 2"/>
          <p:cNvSpPr>
            <a:spLocks noGrp="1"/>
          </p:cNvSpPr>
          <p:nvPr>
            <p:ph idx="1"/>
          </p:nvPr>
        </p:nvSpPr>
        <p:spPr>
          <a:xfrm>
            <a:off x="571500" y="1215736"/>
            <a:ext cx="10868891" cy="5257800"/>
          </a:xfrm>
        </p:spPr>
        <p:txBody>
          <a:bodyPr>
            <a:noAutofit/>
          </a:bodyPr>
          <a:lstStyle/>
          <a:p>
            <a:pPr marL="45720" indent="0">
              <a:buNone/>
            </a:pPr>
            <a:r>
              <a:rPr lang="en-US" sz="2800" dirty="0"/>
              <a:t>In an essay contrasting the traditional Hispanic understanding of the word </a:t>
            </a:r>
            <a:r>
              <a:rPr lang="en-US" sz="2800" i="1" dirty="0"/>
              <a:t>macho</a:t>
            </a:r>
            <a:r>
              <a:rPr lang="en-US" sz="2800" dirty="0"/>
              <a:t> with the meaning it has developed in mainstream American culture, Rose Del Castillo </a:t>
            </a:r>
            <a:r>
              <a:rPr lang="en-US" sz="2800" dirty="0" err="1"/>
              <a:t>Guilbault</a:t>
            </a:r>
            <a:r>
              <a:rPr lang="en-US" sz="2800" dirty="0"/>
              <a:t> begins her essay with a succinct, two-sentence paragraph offering her </a:t>
            </a:r>
            <a:r>
              <a:rPr lang="en-US" sz="2800" b="1" dirty="0">
                <a:solidFill>
                  <a:schemeClr val="tx1"/>
                </a:solidFill>
              </a:rPr>
              <a:t>thesis</a:t>
            </a:r>
            <a:r>
              <a:rPr lang="en-US" sz="2800" dirty="0"/>
              <a:t>:</a:t>
            </a:r>
          </a:p>
          <a:p>
            <a:pPr marL="45720" indent="0">
              <a:buNone/>
            </a:pPr>
            <a:r>
              <a:rPr lang="en-US" sz="2800" dirty="0">
                <a:solidFill>
                  <a:schemeClr val="tx1"/>
                </a:solidFill>
              </a:rPr>
              <a:t>What is macho? That depends which side of the border you come </a:t>
            </a:r>
            <a:r>
              <a:rPr lang="en-US" sz="2800" dirty="0" smtClean="0">
                <a:solidFill>
                  <a:schemeClr val="tx1"/>
                </a:solidFill>
              </a:rPr>
              <a:t>from.</a:t>
            </a:r>
          </a:p>
          <a:p>
            <a:pPr marL="45720" indent="0">
              <a:buNone/>
            </a:pPr>
            <a:r>
              <a:rPr lang="en-US" sz="2800" dirty="0" smtClean="0"/>
              <a:t>She </a:t>
            </a:r>
            <a:r>
              <a:rPr lang="en-US" sz="2800" dirty="0">
                <a:solidFill>
                  <a:schemeClr val="tx1"/>
                </a:solidFill>
              </a:rPr>
              <a:t>concludes</a:t>
            </a:r>
            <a:r>
              <a:rPr lang="en-US" sz="2800" dirty="0"/>
              <a:t> her essay by </a:t>
            </a:r>
            <a:r>
              <a:rPr lang="en-US" sz="2800" b="1" dirty="0">
                <a:solidFill>
                  <a:schemeClr val="tx1"/>
                </a:solidFill>
              </a:rPr>
              <a:t>restating her thesis</a:t>
            </a:r>
            <a:r>
              <a:rPr lang="en-US" sz="2800" dirty="0"/>
              <a:t>, but in a manner that reflects the detailed examination she has given the concept of macho in her essay:</a:t>
            </a:r>
          </a:p>
          <a:p>
            <a:r>
              <a:rPr lang="en-US" sz="2800" dirty="0" smtClean="0">
                <a:solidFill>
                  <a:schemeClr val="tx1"/>
                </a:solidFill>
              </a:rPr>
              <a:t>     The </a:t>
            </a:r>
            <a:r>
              <a:rPr lang="en-US" sz="2800" dirty="0">
                <a:solidFill>
                  <a:schemeClr val="tx1"/>
                </a:solidFill>
              </a:rPr>
              <a:t>impact of language in our society is undeniable. And the misuse of macho hints at a deeper cultural misunderstanding that extends beyond mere word definitions.</a:t>
            </a:r>
          </a:p>
          <a:p>
            <a:endParaRPr lang="en-US" sz="2800" dirty="0"/>
          </a:p>
          <a:p>
            <a:endParaRPr lang="en-US" sz="2800" dirty="0"/>
          </a:p>
        </p:txBody>
      </p:sp>
    </p:spTree>
    <p:extLst>
      <p:ext uri="{BB962C8B-B14F-4D97-AF65-F5344CB8AC3E}">
        <p14:creationId xmlns:p14="http://schemas.microsoft.com/office/powerpoint/2010/main" val="157240417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additive="base">
                                        <p:cTn id="2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additive="base">
                                        <p:cTn id="3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543" y="478971"/>
            <a:ext cx="9875520" cy="741218"/>
          </a:xfrm>
        </p:spPr>
        <p:txBody>
          <a:bodyPr/>
          <a:lstStyle/>
          <a:p>
            <a:r>
              <a:rPr lang="en-US" b="1" dirty="0" smtClean="0">
                <a:solidFill>
                  <a:schemeClr val="tx1"/>
                </a:solidFill>
              </a:rPr>
              <a:t>Recommendation</a:t>
            </a:r>
            <a:endParaRPr lang="en-US" b="1" dirty="0">
              <a:solidFill>
                <a:schemeClr val="tx1"/>
              </a:solidFill>
            </a:endParaRPr>
          </a:p>
        </p:txBody>
      </p:sp>
      <p:sp>
        <p:nvSpPr>
          <p:cNvPr id="3" name="Content Placeholder 2"/>
          <p:cNvSpPr>
            <a:spLocks noGrp="1"/>
          </p:cNvSpPr>
          <p:nvPr>
            <p:ph idx="1"/>
          </p:nvPr>
        </p:nvSpPr>
        <p:spPr>
          <a:xfrm>
            <a:off x="522514" y="1423555"/>
            <a:ext cx="11059886" cy="4672445"/>
          </a:xfrm>
        </p:spPr>
        <p:txBody>
          <a:bodyPr>
            <a:normAutofit/>
          </a:bodyPr>
          <a:lstStyle/>
          <a:p>
            <a:pPr marL="45720" indent="0">
              <a:buNone/>
            </a:pPr>
            <a:r>
              <a:rPr lang="en-US" sz="4000" b="1" dirty="0"/>
              <a:t>In the following conclusion to a long chapter on weasel words, a form of deceptive advertising language, the writer summarizes the points that he has made, ending with a </a:t>
            </a:r>
            <a:r>
              <a:rPr lang="en-US" sz="4000" b="1" dirty="0">
                <a:solidFill>
                  <a:schemeClr val="tx1"/>
                </a:solidFill>
              </a:rPr>
              <a:t>recommendation</a:t>
            </a:r>
            <a:r>
              <a:rPr lang="en-US" sz="4000" b="1" dirty="0"/>
              <a:t> to the reader:</a:t>
            </a:r>
          </a:p>
          <a:p>
            <a:r>
              <a:rPr lang="en-US" sz="4000" b="1" dirty="0">
                <a:solidFill>
                  <a:schemeClr val="tx1"/>
                </a:solidFill>
              </a:rPr>
              <a:t>My advice to you is: Beware of weasels. They are nasty and untrainable, and they attack pocketbooks.</a:t>
            </a:r>
          </a:p>
          <a:p>
            <a:endParaRPr lang="en-US" sz="4000" b="1" dirty="0"/>
          </a:p>
        </p:txBody>
      </p:sp>
    </p:spTree>
    <p:extLst>
      <p:ext uri="{BB962C8B-B14F-4D97-AF65-F5344CB8AC3E}">
        <p14:creationId xmlns:p14="http://schemas.microsoft.com/office/powerpoint/2010/main" val="221012137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15636"/>
            <a:ext cx="10256520" cy="852055"/>
          </a:xfrm>
        </p:spPr>
        <p:txBody>
          <a:bodyPr>
            <a:normAutofit/>
          </a:bodyPr>
          <a:lstStyle/>
          <a:p>
            <a:r>
              <a:rPr lang="en-US" b="1" dirty="0" smtClean="0">
                <a:solidFill>
                  <a:schemeClr val="tx1"/>
                </a:solidFill>
              </a:rPr>
              <a:t>Now it’s your turn </a:t>
            </a:r>
            <a:r>
              <a:rPr lang="en-US" b="1" dirty="0" smtClean="0">
                <a:solidFill>
                  <a:schemeClr val="tx1"/>
                </a:solidFill>
                <a:sym typeface="Wingdings" panose="05000000000000000000" pitchFamily="2" charset="2"/>
              </a:rPr>
              <a:t></a:t>
            </a:r>
            <a:endParaRPr lang="en-US" b="1" dirty="0">
              <a:solidFill>
                <a:schemeClr val="tx1"/>
              </a:solidFill>
            </a:endParaRPr>
          </a:p>
        </p:txBody>
      </p:sp>
      <p:sp>
        <p:nvSpPr>
          <p:cNvPr id="3" name="Content Placeholder 2"/>
          <p:cNvSpPr>
            <a:spLocks noGrp="1"/>
          </p:cNvSpPr>
          <p:nvPr>
            <p:ph idx="1"/>
          </p:nvPr>
        </p:nvSpPr>
        <p:spPr>
          <a:xfrm>
            <a:off x="590549" y="1371600"/>
            <a:ext cx="11115675" cy="4724400"/>
          </a:xfrm>
        </p:spPr>
        <p:txBody>
          <a:bodyPr>
            <a:normAutofit lnSpcReduction="10000"/>
          </a:bodyPr>
          <a:lstStyle/>
          <a:p>
            <a:pPr marL="457200" indent="-457200"/>
            <a:r>
              <a:rPr lang="en-US" sz="2800" b="1" dirty="0"/>
              <a:t>Read and annotate </a:t>
            </a:r>
            <a:r>
              <a:rPr lang="en-US" sz="2800" b="1" dirty="0" smtClean="0"/>
              <a:t>“The Case for Short Words” </a:t>
            </a:r>
            <a:r>
              <a:rPr lang="en-US" sz="2800" b="1" dirty="0"/>
              <a:t>by </a:t>
            </a:r>
            <a:r>
              <a:rPr lang="en-US" sz="2800" b="1" dirty="0" smtClean="0"/>
              <a:t>Richard </a:t>
            </a:r>
            <a:r>
              <a:rPr lang="en-US" sz="2800" b="1" dirty="0" err="1" smtClean="0"/>
              <a:t>Lederer</a:t>
            </a:r>
            <a:endParaRPr lang="en-US" sz="2800" b="1" dirty="0"/>
          </a:p>
          <a:p>
            <a:pPr marL="457200" indent="-457200"/>
            <a:r>
              <a:rPr lang="en-US" sz="2800" b="1" dirty="0"/>
              <a:t>Class will then discuss and respond to “thinking critically” questions</a:t>
            </a:r>
          </a:p>
          <a:p>
            <a:pPr marL="457200" indent="-457200"/>
            <a:r>
              <a:rPr lang="en-US" sz="2800" b="1" dirty="0"/>
              <a:t>After class discussion, it will be your turn to write a </a:t>
            </a:r>
            <a:r>
              <a:rPr lang="en-US" sz="2800" b="1" dirty="0" smtClean="0"/>
              <a:t>paragraph response to the prompt noted below:</a:t>
            </a:r>
            <a:endParaRPr lang="en-US" sz="2800" b="1" dirty="0"/>
          </a:p>
          <a:p>
            <a:pPr marL="0" indent="0">
              <a:buNone/>
            </a:pPr>
            <a:r>
              <a:rPr lang="en-US" sz="2800" b="1" dirty="0" smtClean="0">
                <a:solidFill>
                  <a:schemeClr val="tx1"/>
                </a:solidFill>
              </a:rPr>
              <a:t>WRITING </a:t>
            </a:r>
            <a:r>
              <a:rPr lang="en-US" sz="2800" b="1" dirty="0">
                <a:solidFill>
                  <a:schemeClr val="tx1"/>
                </a:solidFill>
              </a:rPr>
              <a:t>PROMPT:  </a:t>
            </a:r>
            <a:r>
              <a:rPr lang="en-US" sz="2800" b="1" dirty="0" smtClean="0">
                <a:solidFill>
                  <a:schemeClr val="tx1"/>
                </a:solidFill>
              </a:rPr>
              <a:t>What does </a:t>
            </a:r>
            <a:r>
              <a:rPr lang="en-US" sz="2800" b="1" dirty="0" err="1" smtClean="0">
                <a:solidFill>
                  <a:schemeClr val="tx1"/>
                </a:solidFill>
              </a:rPr>
              <a:t>Lederer</a:t>
            </a:r>
            <a:r>
              <a:rPr lang="en-US" sz="2800" b="1" dirty="0" smtClean="0">
                <a:solidFill>
                  <a:schemeClr val="tx1"/>
                </a:solidFill>
              </a:rPr>
              <a:t> use to strengthen his conclusion paragraph? How does </a:t>
            </a:r>
            <a:r>
              <a:rPr lang="en-US" sz="2800" b="1" smtClean="0">
                <a:solidFill>
                  <a:schemeClr val="tx1"/>
                </a:solidFill>
              </a:rPr>
              <a:t>this ending leave </a:t>
            </a:r>
            <a:r>
              <a:rPr lang="en-US" sz="2800" b="1" dirty="0" smtClean="0">
                <a:solidFill>
                  <a:schemeClr val="tx1"/>
                </a:solidFill>
              </a:rPr>
              <a:t>an impact on the reader? </a:t>
            </a:r>
            <a:endParaRPr lang="en-US" sz="2800" b="1" dirty="0" smtClean="0">
              <a:solidFill>
                <a:schemeClr val="tx1"/>
              </a:solidFill>
            </a:endParaRPr>
          </a:p>
          <a:p>
            <a:pPr marL="0" indent="0">
              <a:buNone/>
            </a:pPr>
            <a:r>
              <a:rPr lang="en-US" sz="2800" b="1" dirty="0" smtClean="0">
                <a:solidFill>
                  <a:schemeClr val="accent1">
                    <a:lumMod val="75000"/>
                  </a:schemeClr>
                </a:solidFill>
              </a:rPr>
              <a:t>You </a:t>
            </a:r>
            <a:r>
              <a:rPr lang="en-US" sz="2800" b="1" dirty="0">
                <a:solidFill>
                  <a:schemeClr val="accent1">
                    <a:lumMod val="75000"/>
                  </a:schemeClr>
                </a:solidFill>
              </a:rPr>
              <a:t>are responding to this prompt by formulating your own claim as </a:t>
            </a:r>
            <a:r>
              <a:rPr lang="en-US" sz="2800" b="1" dirty="0" smtClean="0">
                <a:solidFill>
                  <a:schemeClr val="accent1">
                    <a:lumMod val="75000"/>
                  </a:schemeClr>
                </a:solidFill>
              </a:rPr>
              <a:t>to how you </a:t>
            </a:r>
            <a:r>
              <a:rPr lang="en-US" sz="2800" b="1" dirty="0">
                <a:solidFill>
                  <a:schemeClr val="accent1">
                    <a:lumMod val="75000"/>
                  </a:schemeClr>
                </a:solidFill>
              </a:rPr>
              <a:t>believe </a:t>
            </a:r>
            <a:r>
              <a:rPr lang="en-US" sz="2800" b="1" dirty="0" err="1" smtClean="0">
                <a:solidFill>
                  <a:schemeClr val="accent1">
                    <a:lumMod val="75000"/>
                  </a:schemeClr>
                </a:solidFill>
              </a:rPr>
              <a:t>Lederer</a:t>
            </a:r>
            <a:r>
              <a:rPr lang="en-US" sz="2800" b="1" dirty="0">
                <a:solidFill>
                  <a:schemeClr val="accent1">
                    <a:lumMod val="75000"/>
                  </a:schemeClr>
                </a:solidFill>
              </a:rPr>
              <a:t> </a:t>
            </a:r>
            <a:r>
              <a:rPr lang="en-US" sz="2800" b="1" dirty="0" smtClean="0">
                <a:solidFill>
                  <a:schemeClr val="accent1">
                    <a:lumMod val="75000"/>
                  </a:schemeClr>
                </a:solidFill>
              </a:rPr>
              <a:t>successfully closes his essay. You MUST use </a:t>
            </a:r>
            <a:r>
              <a:rPr lang="en-US" sz="2800" b="1" dirty="0">
                <a:solidFill>
                  <a:schemeClr val="accent1">
                    <a:lumMod val="75000"/>
                  </a:schemeClr>
                </a:solidFill>
              </a:rPr>
              <a:t>evidence from the reading to support your claim</a:t>
            </a:r>
            <a:r>
              <a:rPr lang="en-US" sz="2800" b="1" dirty="0" smtClean="0">
                <a:solidFill>
                  <a:schemeClr val="accent1">
                    <a:lumMod val="75000"/>
                  </a:schemeClr>
                </a:solidFill>
              </a:rPr>
              <a:t>! </a:t>
            </a:r>
            <a:r>
              <a:rPr lang="en-US" sz="2800" b="1" dirty="0" smtClean="0">
                <a:solidFill>
                  <a:schemeClr val="tx1"/>
                </a:solidFill>
              </a:rPr>
              <a:t>(</a:t>
            </a:r>
            <a:r>
              <a:rPr lang="en-US" sz="2800" b="1" dirty="0" smtClean="0">
                <a:solidFill>
                  <a:srgbClr val="FF0000"/>
                </a:solidFill>
              </a:rPr>
              <a:t>direct quote and proper citation)</a:t>
            </a:r>
            <a:endParaRPr lang="en-US" sz="2800" b="1" dirty="0">
              <a:solidFill>
                <a:srgbClr val="FF0000"/>
              </a:solidFill>
            </a:endParaRPr>
          </a:p>
          <a:p>
            <a:endParaRPr lang="en-US" sz="2800" b="1" dirty="0"/>
          </a:p>
        </p:txBody>
      </p:sp>
    </p:spTree>
    <p:extLst>
      <p:ext uri="{BB962C8B-B14F-4D97-AF65-F5344CB8AC3E}">
        <p14:creationId xmlns:p14="http://schemas.microsoft.com/office/powerpoint/2010/main" val="210160525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sndAc>
          <p:stSnd>
            <p:snd r:embed="rId3" name="bomb.wav"/>
          </p:stSnd>
        </p:sndAc>
      </p:transition>
    </mc:Choice>
    <mc:Fallback>
      <p:transition spd="slow">
        <p:fade/>
        <p:sndAc>
          <p:stSnd>
            <p:snd r:embed="rId2" name="bomb.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Writing introductions</a:t>
            </a:r>
            <a:br>
              <a:rPr lang="en-US" b="1" dirty="0" smtClean="0">
                <a:solidFill>
                  <a:schemeClr val="tx1"/>
                </a:solidFill>
              </a:rPr>
            </a:br>
            <a:r>
              <a:rPr lang="en-US" b="1" dirty="0">
                <a:solidFill>
                  <a:schemeClr val="tx1"/>
                </a:solidFill>
              </a:rPr>
              <a:t>	</a:t>
            </a:r>
            <a:r>
              <a:rPr lang="en-US" b="1" dirty="0" smtClean="0">
                <a:solidFill>
                  <a:schemeClr val="tx1"/>
                </a:solidFill>
              </a:rPr>
              <a:t>General advice:</a:t>
            </a:r>
            <a:endParaRPr lang="en-US" b="1" dirty="0">
              <a:solidFill>
                <a:schemeClr val="tx1"/>
              </a:solidFill>
            </a:endParaRPr>
          </a:p>
        </p:txBody>
      </p:sp>
      <p:sp>
        <p:nvSpPr>
          <p:cNvPr id="3" name="Content Placeholder 2"/>
          <p:cNvSpPr>
            <a:spLocks noGrp="1"/>
          </p:cNvSpPr>
          <p:nvPr>
            <p:ph idx="1"/>
          </p:nvPr>
        </p:nvSpPr>
        <p:spPr/>
        <p:txBody>
          <a:bodyPr>
            <a:normAutofit/>
          </a:bodyPr>
          <a:lstStyle/>
          <a:p>
            <a:r>
              <a:rPr lang="en-US" sz="3600" b="1" dirty="0" smtClean="0"/>
              <a:t>Wait until the writing process is well under way or almost completed before focusing on your lead!!!!</a:t>
            </a:r>
          </a:p>
          <a:p>
            <a:endParaRPr lang="en-US" sz="3600" b="1" dirty="0"/>
          </a:p>
          <a:p>
            <a:r>
              <a:rPr lang="en-US" sz="3600" b="1" dirty="0" smtClean="0"/>
              <a:t>Once you actually see how your essay develops, you will know better how to introduce it to the reader</a:t>
            </a:r>
            <a:r>
              <a:rPr lang="en-US" sz="3600" b="1" dirty="0" smtClean="0">
                <a:sym typeface="Wingdings" panose="05000000000000000000" pitchFamily="2" charset="2"/>
              </a:rPr>
              <a:t></a:t>
            </a:r>
            <a:endParaRPr lang="en-US" sz="3600" b="1" dirty="0"/>
          </a:p>
        </p:txBody>
      </p:sp>
    </p:spTree>
    <p:extLst>
      <p:ext uri="{BB962C8B-B14F-4D97-AF65-F5344CB8AC3E}">
        <p14:creationId xmlns:p14="http://schemas.microsoft.com/office/powerpoint/2010/main" val="278683297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457200"/>
            <a:ext cx="10466070" cy="676275"/>
          </a:xfrm>
        </p:spPr>
        <p:txBody>
          <a:bodyPr>
            <a:normAutofit fontScale="90000"/>
          </a:bodyPr>
          <a:lstStyle/>
          <a:p>
            <a:r>
              <a:rPr lang="en-US" b="1" dirty="0" smtClean="0">
                <a:solidFill>
                  <a:schemeClr val="tx1"/>
                </a:solidFill>
              </a:rPr>
              <a:t>Nine effective ways of beginning an essay:</a:t>
            </a:r>
            <a:endParaRPr lang="en-US" b="1" dirty="0">
              <a:solidFill>
                <a:schemeClr val="tx1"/>
              </a:solidFill>
            </a:endParaRPr>
          </a:p>
        </p:txBody>
      </p:sp>
      <p:sp>
        <p:nvSpPr>
          <p:cNvPr id="3" name="Content Placeholder 2"/>
          <p:cNvSpPr>
            <a:spLocks noGrp="1"/>
          </p:cNvSpPr>
          <p:nvPr>
            <p:ph idx="1"/>
          </p:nvPr>
        </p:nvSpPr>
        <p:spPr>
          <a:xfrm>
            <a:off x="1714500" y="1238250"/>
            <a:ext cx="9301371" cy="5172075"/>
          </a:xfrm>
        </p:spPr>
        <p:txBody>
          <a:bodyPr>
            <a:noAutofit/>
          </a:bodyPr>
          <a:lstStyle/>
          <a:p>
            <a:pPr marL="45720" indent="0">
              <a:buNone/>
            </a:pPr>
            <a:r>
              <a:rPr lang="en-US" sz="2800" b="1" dirty="0" smtClean="0"/>
              <a:t>1.  Anecdote</a:t>
            </a:r>
          </a:p>
          <a:p>
            <a:pPr marL="45720" indent="0">
              <a:buNone/>
            </a:pPr>
            <a:r>
              <a:rPr lang="en-US" sz="2800" b="1" dirty="0" smtClean="0"/>
              <a:t>2. Analogy and Comparison</a:t>
            </a:r>
          </a:p>
          <a:p>
            <a:pPr marL="45720" indent="0">
              <a:buNone/>
            </a:pPr>
            <a:r>
              <a:rPr lang="en-US" sz="2800" b="1" dirty="0" smtClean="0"/>
              <a:t>3. Dialogue/Quotation</a:t>
            </a:r>
          </a:p>
          <a:p>
            <a:pPr marL="45720" indent="0">
              <a:buNone/>
            </a:pPr>
            <a:r>
              <a:rPr lang="en-US" sz="2800" b="1" dirty="0" smtClean="0"/>
              <a:t>4. Facts and statistics</a:t>
            </a:r>
          </a:p>
          <a:p>
            <a:pPr marL="45720" indent="0">
              <a:buNone/>
            </a:pPr>
            <a:r>
              <a:rPr lang="en-US" sz="2800" b="1" dirty="0" smtClean="0"/>
              <a:t>5. Irony or Humor</a:t>
            </a:r>
          </a:p>
          <a:p>
            <a:pPr marL="45720" indent="0">
              <a:buNone/>
            </a:pPr>
            <a:r>
              <a:rPr lang="en-US" sz="2800" b="1" dirty="0" smtClean="0"/>
              <a:t>6. Short Generalization</a:t>
            </a:r>
          </a:p>
          <a:p>
            <a:pPr marL="45720" indent="0">
              <a:buNone/>
            </a:pPr>
            <a:r>
              <a:rPr lang="en-US" sz="2800" b="1" dirty="0" smtClean="0"/>
              <a:t>7. Startling Claim</a:t>
            </a:r>
          </a:p>
          <a:p>
            <a:pPr marL="45720" indent="0">
              <a:buNone/>
            </a:pPr>
            <a:r>
              <a:rPr lang="en-US" sz="2800" b="1" dirty="0" smtClean="0"/>
              <a:t>8. Strong Proposition</a:t>
            </a:r>
          </a:p>
          <a:p>
            <a:pPr marL="45720" indent="0">
              <a:buNone/>
            </a:pPr>
            <a:r>
              <a:rPr lang="en-US" sz="2800" b="1" dirty="0" smtClean="0"/>
              <a:t>9. </a:t>
            </a:r>
            <a:r>
              <a:rPr lang="en-US" sz="2800" b="1" u="sng" dirty="0" smtClean="0"/>
              <a:t>Rhetorical</a:t>
            </a:r>
            <a:r>
              <a:rPr lang="en-US" sz="2800" b="1" dirty="0" smtClean="0"/>
              <a:t> Questions</a:t>
            </a:r>
            <a:endParaRPr lang="en-US" sz="2800" b="1" dirty="0"/>
          </a:p>
        </p:txBody>
      </p:sp>
    </p:spTree>
    <p:extLst>
      <p:ext uri="{BB962C8B-B14F-4D97-AF65-F5344CB8AC3E}">
        <p14:creationId xmlns:p14="http://schemas.microsoft.com/office/powerpoint/2010/main" val="12809127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1000"/>
                                        <p:tgtEl>
                                          <p:spTgt spid="3">
                                            <p:txEl>
                                              <p:pRg st="5" end="5"/>
                                            </p:txEl>
                                          </p:spTgt>
                                        </p:tgtEl>
                                      </p:cBhvr>
                                    </p:animEffect>
                                    <p:anim calcmode="lin" valueType="num">
                                      <p:cBhvr>
                                        <p:cTn id="5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Effect transition="in" filter="fade">
                                      <p:cBhvr>
                                        <p:cTn id="57" dur="1000"/>
                                        <p:tgtEl>
                                          <p:spTgt spid="3">
                                            <p:txEl>
                                              <p:pRg st="6" end="6"/>
                                            </p:txEl>
                                          </p:spTgt>
                                        </p:tgtEl>
                                      </p:cBhvr>
                                    </p:animEffect>
                                    <p:anim calcmode="lin" valueType="num">
                                      <p:cBhvr>
                                        <p:cTn id="5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animEffect transition="in" filter="fade">
                                      <p:cBhvr>
                                        <p:cTn id="64" dur="1000"/>
                                        <p:tgtEl>
                                          <p:spTgt spid="3">
                                            <p:txEl>
                                              <p:pRg st="7" end="7"/>
                                            </p:txEl>
                                          </p:spTgt>
                                        </p:tgtEl>
                                      </p:cBhvr>
                                    </p:animEffect>
                                    <p:anim calcmode="lin" valueType="num">
                                      <p:cBhvr>
                                        <p:cTn id="6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Effect transition="in" filter="fade">
                                      <p:cBhvr>
                                        <p:cTn id="71" dur="1000"/>
                                        <p:tgtEl>
                                          <p:spTgt spid="3">
                                            <p:txEl>
                                              <p:pRg st="8" end="8"/>
                                            </p:txEl>
                                          </p:spTgt>
                                        </p:tgtEl>
                                      </p:cBhvr>
                                    </p:animEffect>
                                    <p:anim calcmode="lin" valueType="num">
                                      <p:cBhvr>
                                        <p:cTn id="7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49" y="457199"/>
            <a:ext cx="11096626" cy="1352551"/>
          </a:xfrm>
        </p:spPr>
        <p:txBody>
          <a:bodyPr>
            <a:normAutofit fontScale="90000"/>
          </a:bodyPr>
          <a:lstStyle/>
          <a:p>
            <a:r>
              <a:rPr lang="en-US" b="1" u="sng" dirty="0" smtClean="0">
                <a:solidFill>
                  <a:schemeClr val="tx1"/>
                </a:solidFill>
              </a:rPr>
              <a:t>Anecdote</a:t>
            </a:r>
            <a:r>
              <a:rPr lang="en-US" b="1" dirty="0" smtClean="0">
                <a:solidFill>
                  <a:schemeClr val="tx1"/>
                </a:solidFill>
              </a:rPr>
              <a:t> – a brief narrative drawn from current news events, history or your personal experience.</a:t>
            </a:r>
            <a:endParaRPr lang="en-US" b="1" dirty="0">
              <a:solidFill>
                <a:schemeClr val="tx1"/>
              </a:solidFill>
            </a:endParaRPr>
          </a:p>
        </p:txBody>
      </p:sp>
      <p:sp>
        <p:nvSpPr>
          <p:cNvPr id="3" name="Content Placeholder 2"/>
          <p:cNvSpPr>
            <a:spLocks noGrp="1"/>
          </p:cNvSpPr>
          <p:nvPr>
            <p:ph idx="1"/>
          </p:nvPr>
        </p:nvSpPr>
        <p:spPr>
          <a:xfrm>
            <a:off x="476250" y="1924050"/>
            <a:ext cx="11010900" cy="4171949"/>
          </a:xfrm>
        </p:spPr>
        <p:txBody>
          <a:bodyPr/>
          <a:lstStyle/>
          <a:p>
            <a:pPr marL="45720" indent="0">
              <a:buNone/>
            </a:pPr>
            <a:r>
              <a:rPr lang="en-US" sz="3200" b="1" dirty="0" smtClean="0"/>
              <a:t>     Two </a:t>
            </a:r>
            <a:r>
              <a:rPr lang="en-US" sz="3200" b="1" dirty="0"/>
              <a:t>nine-year-old boys, neighbors and friends, were walking home from school. The one in the bright blue windbreaker was laughing and swinging a heavy-looking book bag toward the head of his friend, who kept ducking and stepping back. “What’s the matter?” asked the kid with the bag, whooshing it over his head. “You chicken?”</a:t>
            </a:r>
          </a:p>
          <a:p>
            <a:endParaRPr lang="en-US" dirty="0"/>
          </a:p>
        </p:txBody>
      </p:sp>
    </p:spTree>
    <p:extLst>
      <p:ext uri="{BB962C8B-B14F-4D97-AF65-F5344CB8AC3E}">
        <p14:creationId xmlns:p14="http://schemas.microsoft.com/office/powerpoint/2010/main" val="334342324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409575"/>
            <a:ext cx="11256645" cy="1013980"/>
          </a:xfrm>
        </p:spPr>
        <p:txBody>
          <a:bodyPr>
            <a:noAutofit/>
          </a:bodyPr>
          <a:lstStyle/>
          <a:p>
            <a:r>
              <a:rPr lang="en-US" sz="3200" b="1" u="sng" dirty="0" smtClean="0">
                <a:solidFill>
                  <a:schemeClr val="tx1"/>
                </a:solidFill>
              </a:rPr>
              <a:t>Analogy and Comparison </a:t>
            </a:r>
            <a:r>
              <a:rPr lang="en-US" sz="3200" b="1" dirty="0" smtClean="0">
                <a:solidFill>
                  <a:schemeClr val="tx1"/>
                </a:solidFill>
              </a:rPr>
              <a:t>– Pairing two seemingly unrelated concepts to make an uninteresting topic interesting</a:t>
            </a:r>
            <a:r>
              <a:rPr lang="en-US" sz="3200" b="1" dirty="0" smtClean="0">
                <a:solidFill>
                  <a:schemeClr val="tx1"/>
                </a:solidFill>
                <a:sym typeface="Wingdings" panose="05000000000000000000" pitchFamily="2" charset="2"/>
              </a:rPr>
              <a:t></a:t>
            </a:r>
            <a:endParaRPr lang="en-US" sz="3200" b="1" dirty="0">
              <a:solidFill>
                <a:schemeClr val="tx1"/>
              </a:solidFill>
            </a:endParaRPr>
          </a:p>
        </p:txBody>
      </p:sp>
      <p:sp>
        <p:nvSpPr>
          <p:cNvPr id="3" name="Content Placeholder 2"/>
          <p:cNvSpPr>
            <a:spLocks noGrp="1"/>
          </p:cNvSpPr>
          <p:nvPr>
            <p:ph idx="1"/>
          </p:nvPr>
        </p:nvSpPr>
        <p:spPr>
          <a:xfrm>
            <a:off x="428625" y="1423555"/>
            <a:ext cx="11396230" cy="4910569"/>
          </a:xfrm>
        </p:spPr>
        <p:txBody>
          <a:bodyPr>
            <a:noAutofit/>
          </a:bodyPr>
          <a:lstStyle/>
          <a:p>
            <a:pPr marL="274320" lvl="1" indent="0">
              <a:buNone/>
            </a:pPr>
            <a:r>
              <a:rPr lang="en-US" b="1" dirty="0" smtClean="0"/>
              <a:t>     In </a:t>
            </a:r>
            <a:r>
              <a:rPr lang="en-US" b="1" dirty="0"/>
              <a:t>northern New England, where I live, stone walls mark boundaries, border meadows, and </a:t>
            </a:r>
            <a:r>
              <a:rPr lang="en-US" b="1" dirty="0" smtClean="0"/>
              <a:t>march</a:t>
            </a:r>
          </a:p>
          <a:p>
            <a:pPr marL="274320" lvl="1" indent="0">
              <a:buNone/>
            </a:pPr>
            <a:r>
              <a:rPr lang="en-US" b="1" dirty="0" smtClean="0"/>
              <a:t>through </a:t>
            </a:r>
            <a:r>
              <a:rPr lang="en-US" b="1" dirty="0"/>
              <a:t>the woods that grew up around them long ago. Flank-high, the walls are made of granite rocks stripped from fields when pastures were cleared and are used to fence in cattle. These are dry walls, made without mortar, and the stones in them, all shapes and sizes, are fitted to one another with such care that a wall, built a hundred years ago, still runs as straight and solid as it did when people cleared the land.</a:t>
            </a:r>
          </a:p>
          <a:p>
            <a:pPr marL="45720" indent="0">
              <a:buNone/>
            </a:pPr>
            <a:r>
              <a:rPr lang="en-US" b="1" i="1" dirty="0" smtClean="0">
                <a:solidFill>
                  <a:schemeClr val="tx1"/>
                </a:solidFill>
              </a:rPr>
              <a:t>     </a:t>
            </a:r>
            <a:r>
              <a:rPr lang="en-US" b="1" i="1" u="sng" dirty="0" smtClean="0">
                <a:solidFill>
                  <a:schemeClr val="tx1"/>
                </a:solidFill>
              </a:rPr>
              <a:t>Writing</a:t>
            </a:r>
            <a:r>
              <a:rPr lang="en-US" b="1" i="1" dirty="0" smtClean="0">
                <a:solidFill>
                  <a:schemeClr val="tx1"/>
                </a:solidFill>
              </a:rPr>
              <a:t> </a:t>
            </a:r>
            <a:r>
              <a:rPr lang="en-US" b="1" i="1" dirty="0">
                <a:solidFill>
                  <a:schemeClr val="tx1"/>
                </a:solidFill>
              </a:rPr>
              <a:t>is much like </a:t>
            </a:r>
            <a:r>
              <a:rPr lang="en-US" b="1" i="1" u="sng" dirty="0">
                <a:solidFill>
                  <a:schemeClr val="tx1"/>
                </a:solidFill>
              </a:rPr>
              <a:t>wall</a:t>
            </a:r>
            <a:r>
              <a:rPr lang="en-US" b="1" i="1" dirty="0">
                <a:solidFill>
                  <a:schemeClr val="tx1"/>
                </a:solidFill>
              </a:rPr>
              <a:t> </a:t>
            </a:r>
            <a:r>
              <a:rPr lang="en-US" b="1" i="1" u="sng" dirty="0">
                <a:solidFill>
                  <a:schemeClr val="tx1"/>
                </a:solidFill>
              </a:rPr>
              <a:t>building</a:t>
            </a:r>
            <a:r>
              <a:rPr lang="en-US" b="1" dirty="0"/>
              <a:t>. The writer fits together separate chunks of meaning to make an understandable statement. Like the old Yankee wall builders, anyone who wants to write well must learn some basic skills, one at a time, to build soundly. This [essay] describes these skills and shows you how to develop them and put them together. You can learn them.</a:t>
            </a:r>
          </a:p>
          <a:p>
            <a:pPr marL="45720" indent="0">
              <a:buNone/>
            </a:pPr>
            <a:r>
              <a:rPr lang="en-US" b="1" i="1" dirty="0" smtClean="0">
                <a:solidFill>
                  <a:schemeClr val="tx1"/>
                </a:solidFill>
              </a:rPr>
              <a:t>     </a:t>
            </a:r>
            <a:r>
              <a:rPr lang="en-US" b="1" i="1" u="sng" dirty="0" smtClean="0">
                <a:solidFill>
                  <a:schemeClr val="tx1"/>
                </a:solidFill>
              </a:rPr>
              <a:t>Building </a:t>
            </a:r>
            <a:r>
              <a:rPr lang="en-US" b="1" i="1" u="sng" dirty="0">
                <a:solidFill>
                  <a:schemeClr val="tx1"/>
                </a:solidFill>
              </a:rPr>
              <a:t>a stone wall </a:t>
            </a:r>
            <a:r>
              <a:rPr lang="en-US" b="1" i="1" dirty="0">
                <a:solidFill>
                  <a:schemeClr val="tx1"/>
                </a:solidFill>
              </a:rPr>
              <a:t>is not easy: It is gut-wrenching labor. </a:t>
            </a:r>
            <a:r>
              <a:rPr lang="en-US" b="1" i="1" u="sng" dirty="0">
                <a:solidFill>
                  <a:schemeClr val="tx1"/>
                </a:solidFill>
              </a:rPr>
              <a:t>Writing</a:t>
            </a:r>
            <a:r>
              <a:rPr lang="en-US" b="1" i="1" dirty="0">
                <a:solidFill>
                  <a:schemeClr val="tx1"/>
                </a:solidFill>
              </a:rPr>
              <a:t> is not easy either. </a:t>
            </a:r>
            <a:r>
              <a:rPr lang="en-US" b="1" dirty="0"/>
              <a:t>It is a complex skill, mainly because it demands a commitment of our own complicated selves. But it is worth learning how to do well — something true of any skill. Solid walls do get built, and good writing does get done. We will clear away some underbrush and get at the job.</a:t>
            </a:r>
          </a:p>
          <a:p>
            <a:endParaRPr lang="en-US" b="1" dirty="0"/>
          </a:p>
        </p:txBody>
      </p:sp>
    </p:spTree>
    <p:extLst>
      <p:ext uri="{BB962C8B-B14F-4D97-AF65-F5344CB8AC3E}">
        <p14:creationId xmlns:p14="http://schemas.microsoft.com/office/powerpoint/2010/main" val="416405182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935" y="467592"/>
            <a:ext cx="11097491" cy="758536"/>
          </a:xfrm>
        </p:spPr>
        <p:txBody>
          <a:bodyPr/>
          <a:lstStyle/>
          <a:p>
            <a:r>
              <a:rPr lang="en-US" sz="3600" b="1" dirty="0" smtClean="0">
                <a:solidFill>
                  <a:schemeClr val="tx1"/>
                </a:solidFill>
              </a:rPr>
              <a:t>Dialogue/Quotation</a:t>
            </a:r>
            <a:endParaRPr lang="en-US" sz="3600" b="1" dirty="0">
              <a:solidFill>
                <a:schemeClr val="tx1"/>
              </a:solidFill>
            </a:endParaRPr>
          </a:p>
        </p:txBody>
      </p:sp>
      <p:sp>
        <p:nvSpPr>
          <p:cNvPr id="3" name="Content Placeholder 2"/>
          <p:cNvSpPr>
            <a:spLocks noGrp="1"/>
          </p:cNvSpPr>
          <p:nvPr>
            <p:ph idx="1"/>
          </p:nvPr>
        </p:nvSpPr>
        <p:spPr>
          <a:xfrm>
            <a:off x="529935" y="1226127"/>
            <a:ext cx="11097491" cy="5185063"/>
          </a:xfrm>
        </p:spPr>
        <p:txBody>
          <a:bodyPr>
            <a:noAutofit/>
          </a:bodyPr>
          <a:lstStyle/>
          <a:p>
            <a:pPr marL="45720" indent="0">
              <a:buNone/>
            </a:pPr>
            <a:r>
              <a:rPr lang="en-US" sz="2400" b="1" dirty="0" smtClean="0"/>
              <a:t>     My </a:t>
            </a:r>
            <a:r>
              <a:rPr lang="en-US" sz="2400" b="1" dirty="0"/>
              <a:t>roommate, Megan, pushes open the front door, throws her keys on the counter, and flops down on the couch.</a:t>
            </a:r>
          </a:p>
          <a:p>
            <a:pPr marL="45720" indent="0">
              <a:buNone/>
            </a:pPr>
            <a:r>
              <a:rPr lang="en-US" sz="2400" b="1" dirty="0"/>
              <a:t>“Hey, Megan, how are you?” I yell from the kitchen.</a:t>
            </a:r>
          </a:p>
          <a:p>
            <a:pPr marL="45720" indent="0">
              <a:buNone/>
            </a:pPr>
            <a:r>
              <a:rPr lang="en-US" sz="2400" b="1" dirty="0"/>
              <a:t>“I don’t know what’s wrong with me. I sleep all the time, but I’m still tired. No matter what I do, I just don’t feel well.”</a:t>
            </a:r>
          </a:p>
          <a:p>
            <a:pPr marL="45720" indent="0">
              <a:buNone/>
            </a:pPr>
            <a:r>
              <a:rPr lang="en-US" sz="2400" b="1" dirty="0"/>
              <a:t>“What did the doctor say?”</a:t>
            </a:r>
          </a:p>
          <a:p>
            <a:pPr marL="45720" indent="0">
              <a:buNone/>
            </a:pPr>
            <a:r>
              <a:rPr lang="en-US" sz="2400" b="1" dirty="0"/>
              <a:t>“She said it sounds like chronic fatigue syndrome.”</a:t>
            </a:r>
          </a:p>
          <a:p>
            <a:pPr marL="45720" indent="0">
              <a:buNone/>
            </a:pPr>
            <a:r>
              <a:rPr lang="en-US" sz="2400" b="1" dirty="0"/>
              <a:t>“Do you think it might be caused by stress?” I ask.</a:t>
            </a:r>
          </a:p>
          <a:p>
            <a:pPr marL="45720" indent="0">
              <a:buNone/>
            </a:pPr>
            <a:r>
              <a:rPr lang="en-US" sz="2400" b="1" dirty="0"/>
              <a:t>“Nah, stress doesn’t affect me very much. I like keeping busy and running around. This must be something else.”</a:t>
            </a:r>
          </a:p>
          <a:p>
            <a:pPr marL="45720" indent="0">
              <a:buNone/>
            </a:pPr>
            <a:r>
              <a:rPr lang="en-US" sz="2400" b="1" dirty="0"/>
              <a:t>Like most Americans, Megan doesn’t recognize the numerous factors in her life that cause her stress.</a:t>
            </a:r>
          </a:p>
          <a:p>
            <a:endParaRPr lang="en-US" sz="2400" b="1" dirty="0"/>
          </a:p>
        </p:txBody>
      </p:sp>
    </p:spTree>
    <p:extLst>
      <p:ext uri="{BB962C8B-B14F-4D97-AF65-F5344CB8AC3E}">
        <p14:creationId xmlns:p14="http://schemas.microsoft.com/office/powerpoint/2010/main" val="320789472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627" y="509156"/>
            <a:ext cx="10363893" cy="685800"/>
          </a:xfrm>
        </p:spPr>
        <p:txBody>
          <a:bodyPr>
            <a:normAutofit fontScale="90000"/>
          </a:bodyPr>
          <a:lstStyle/>
          <a:p>
            <a:r>
              <a:rPr lang="en-US" b="1" dirty="0" smtClean="0">
                <a:solidFill>
                  <a:schemeClr val="tx1"/>
                </a:solidFill>
              </a:rPr>
              <a:t>Facts and Statistics</a:t>
            </a:r>
            <a:endParaRPr lang="en-US" b="1" dirty="0">
              <a:solidFill>
                <a:schemeClr val="tx1"/>
              </a:solidFill>
            </a:endParaRPr>
          </a:p>
        </p:txBody>
      </p:sp>
      <p:sp>
        <p:nvSpPr>
          <p:cNvPr id="3" name="Content Placeholder 2"/>
          <p:cNvSpPr>
            <a:spLocks noGrp="1"/>
          </p:cNvSpPr>
          <p:nvPr>
            <p:ph idx="1"/>
          </p:nvPr>
        </p:nvSpPr>
        <p:spPr>
          <a:xfrm>
            <a:off x="467591" y="1330036"/>
            <a:ext cx="11201399" cy="4765964"/>
          </a:xfrm>
        </p:spPr>
        <p:txBody>
          <a:bodyPr>
            <a:noAutofit/>
          </a:bodyPr>
          <a:lstStyle/>
          <a:p>
            <a:r>
              <a:rPr lang="en-US" sz="3600" b="1" dirty="0"/>
              <a:t>One out of every five new recruits in the United States military is female.</a:t>
            </a:r>
          </a:p>
          <a:p>
            <a:r>
              <a:rPr lang="en-US" sz="3600" b="1" dirty="0"/>
              <a:t>The Marines gave the Combat Action Ribbon for service in the Persian Gulf to twenty-three women.</a:t>
            </a:r>
          </a:p>
          <a:p>
            <a:r>
              <a:rPr lang="en-US" sz="3600" b="1" dirty="0"/>
              <a:t>Two female soldiers were killed in the bombing of the USS </a:t>
            </a:r>
            <a:r>
              <a:rPr lang="en-US" sz="3600" b="1" i="1" dirty="0"/>
              <a:t>Cole</a:t>
            </a:r>
            <a:r>
              <a:rPr lang="en-US" sz="3600" b="1" dirty="0"/>
              <a:t>.</a:t>
            </a:r>
          </a:p>
          <a:p>
            <a:r>
              <a:rPr lang="en-US" sz="3600" b="1" dirty="0"/>
              <a:t>The Selective Service registers for the draft all male citizens between the ages of eighteen and twenty-five.</a:t>
            </a:r>
          </a:p>
          <a:p>
            <a:pPr marL="45720" indent="0">
              <a:buNone/>
            </a:pPr>
            <a:endParaRPr lang="en-US" sz="3600" b="1" dirty="0"/>
          </a:p>
        </p:txBody>
      </p:sp>
    </p:spTree>
    <p:extLst>
      <p:ext uri="{BB962C8B-B14F-4D97-AF65-F5344CB8AC3E}">
        <p14:creationId xmlns:p14="http://schemas.microsoft.com/office/powerpoint/2010/main" val="213883379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741218"/>
          </a:xfrm>
        </p:spPr>
        <p:txBody>
          <a:bodyPr/>
          <a:lstStyle/>
          <a:p>
            <a:r>
              <a:rPr lang="en-US" b="1" dirty="0" smtClean="0">
                <a:solidFill>
                  <a:schemeClr val="tx1"/>
                </a:solidFill>
              </a:rPr>
              <a:t>Irony or Humor</a:t>
            </a:r>
            <a:endParaRPr lang="en-US" b="1" dirty="0">
              <a:solidFill>
                <a:schemeClr val="tx1"/>
              </a:solidFill>
            </a:endParaRPr>
          </a:p>
        </p:txBody>
      </p:sp>
      <p:sp>
        <p:nvSpPr>
          <p:cNvPr id="3" name="Content Placeholder 2"/>
          <p:cNvSpPr>
            <a:spLocks noGrp="1"/>
          </p:cNvSpPr>
          <p:nvPr>
            <p:ph idx="1"/>
          </p:nvPr>
        </p:nvSpPr>
        <p:spPr>
          <a:xfrm>
            <a:off x="1143000" y="1569027"/>
            <a:ext cx="9872871" cy="4526973"/>
          </a:xfrm>
        </p:spPr>
        <p:txBody>
          <a:bodyPr>
            <a:normAutofit lnSpcReduction="10000"/>
          </a:bodyPr>
          <a:lstStyle/>
          <a:p>
            <a:pPr marL="45720" indent="0">
              <a:buNone/>
            </a:pPr>
            <a:r>
              <a:rPr lang="en-US" sz="3200" b="1" dirty="0" smtClean="0">
                <a:solidFill>
                  <a:schemeClr val="tx1"/>
                </a:solidFill>
              </a:rPr>
              <a:t>Irony     </a:t>
            </a:r>
          </a:p>
          <a:p>
            <a:pPr marL="45720" indent="0">
              <a:buNone/>
            </a:pPr>
            <a:r>
              <a:rPr lang="en-US" sz="3200" b="1" dirty="0" smtClean="0"/>
              <a:t>     In </a:t>
            </a:r>
            <a:r>
              <a:rPr lang="en-US" sz="3200" b="1" dirty="0"/>
              <a:t>Moulmein, in lower Burma, I was hated by large numbers of people — the only time in my life that I have been important enough for this to happen to me</a:t>
            </a:r>
            <a:r>
              <a:rPr lang="en-US" sz="3200" b="1" dirty="0" smtClean="0"/>
              <a:t>.</a:t>
            </a:r>
          </a:p>
          <a:p>
            <a:pPr marL="45720" indent="0">
              <a:buNone/>
            </a:pPr>
            <a:r>
              <a:rPr lang="en-US" sz="3200" b="1" dirty="0" smtClean="0">
                <a:solidFill>
                  <a:schemeClr val="tx1"/>
                </a:solidFill>
              </a:rPr>
              <a:t>Humor</a:t>
            </a:r>
          </a:p>
          <a:p>
            <a:pPr marL="45720" indent="0">
              <a:buNone/>
            </a:pPr>
            <a:r>
              <a:rPr lang="en-US" sz="3200" b="1" dirty="0" smtClean="0"/>
              <a:t>     The most saluted man in America is Richard Sans.  Legions of schoolchildren place their hands over their hearts to pledge allegiance to the flag, “and to the republic of Richard Sans.”</a:t>
            </a:r>
            <a:endParaRPr lang="en-US" sz="3200" b="1" dirty="0"/>
          </a:p>
          <a:p>
            <a:endParaRPr lang="en-US" sz="3600" b="1" dirty="0"/>
          </a:p>
        </p:txBody>
      </p:sp>
    </p:spTree>
    <p:extLst>
      <p:ext uri="{BB962C8B-B14F-4D97-AF65-F5344CB8AC3E}">
        <p14:creationId xmlns:p14="http://schemas.microsoft.com/office/powerpoint/2010/main" val="236700713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xmlns=""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328</TotalTime>
  <Words>1705</Words>
  <Application>Microsoft Office PowerPoint</Application>
  <PresentationFormat>Custom</PresentationFormat>
  <Paragraphs>87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Basis</vt:lpstr>
      <vt:lpstr>Beginnings and endings</vt:lpstr>
      <vt:lpstr>What makes for an effective beginning?</vt:lpstr>
      <vt:lpstr>Writing introductions  General advice:</vt:lpstr>
      <vt:lpstr>Nine effective ways of beginning an essay:</vt:lpstr>
      <vt:lpstr>Anecdote – a brief narrative drawn from current news events, history or your personal experience.</vt:lpstr>
      <vt:lpstr>Analogy and Comparison – Pairing two seemingly unrelated concepts to make an uninteresting topic interesting</vt:lpstr>
      <vt:lpstr>Dialogue/Quotation</vt:lpstr>
      <vt:lpstr>Facts and Statistics</vt:lpstr>
      <vt:lpstr>Irony or Humor</vt:lpstr>
      <vt:lpstr>Short Generalization</vt:lpstr>
      <vt:lpstr>Startling Claim</vt:lpstr>
      <vt:lpstr>Strong Proposition</vt:lpstr>
      <vt:lpstr>Rhetorical Questions</vt:lpstr>
      <vt:lpstr>Beginnings to AVOID:</vt:lpstr>
      <vt:lpstr>Apology</vt:lpstr>
      <vt:lpstr>Complaint</vt:lpstr>
      <vt:lpstr>Webester’s Dictionary (dictionary definition)</vt:lpstr>
      <vt:lpstr>Platitude (cliché or stale remark)</vt:lpstr>
      <vt:lpstr>Reference to Title</vt:lpstr>
      <vt:lpstr>Endings</vt:lpstr>
      <vt:lpstr>Effective Endings</vt:lpstr>
      <vt:lpstr>Restating thesis</vt:lpstr>
      <vt:lpstr>Recommendation</vt:lpstr>
      <vt:lpstr>Now it’s your turn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Beginnings and endings</dc:title>
  <dc:creator>andres maldonado</dc:creator>
  <cp:lastModifiedBy>Windows User</cp:lastModifiedBy>
  <cp:revision>35</cp:revision>
  <dcterms:created xsi:type="dcterms:W3CDTF">2015-01-22T15:18:13Z</dcterms:created>
  <dcterms:modified xsi:type="dcterms:W3CDTF">2015-01-27T16:07:53Z</dcterms:modified>
</cp:coreProperties>
</file>