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4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8D6-C0D6-4817-8F4E-D09C92425356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575F-3BFD-405B-8121-B82B028FD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8D6-C0D6-4817-8F4E-D09C92425356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575F-3BFD-405B-8121-B82B028FD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8D6-C0D6-4817-8F4E-D09C92425356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575F-3BFD-405B-8121-B82B028FD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8D6-C0D6-4817-8F4E-D09C92425356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575F-3BFD-405B-8121-B82B028FD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8D6-C0D6-4817-8F4E-D09C92425356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575F-3BFD-405B-8121-B82B028FD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8D6-C0D6-4817-8F4E-D09C92425356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575F-3BFD-405B-8121-B82B028FD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8D6-C0D6-4817-8F4E-D09C92425356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575F-3BFD-405B-8121-B82B028FD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8D6-C0D6-4817-8F4E-D09C92425356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575F-3BFD-405B-8121-B82B028FD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8D6-C0D6-4817-8F4E-D09C92425356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575F-3BFD-405B-8121-B82B028FD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8D6-C0D6-4817-8F4E-D09C92425356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575F-3BFD-405B-8121-B82B028FD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8D6-C0D6-4817-8F4E-D09C92425356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575F-3BFD-405B-8121-B82B028FD4D4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89198D6-C0D6-4817-8F4E-D09C92425356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5BD6575F-3BFD-405B-8121-B82B028FD4D4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117180" cy="1470025"/>
          </a:xfrm>
        </p:spPr>
        <p:txBody>
          <a:bodyPr/>
          <a:lstStyle/>
          <a:p>
            <a:r>
              <a:rPr lang="en-US" dirty="0" smtClean="0"/>
              <a:t>Sentence Variety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583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125113" cy="924475"/>
          </a:xfrm>
        </p:spPr>
        <p:txBody>
          <a:bodyPr/>
          <a:lstStyle/>
          <a:p>
            <a:r>
              <a:rPr lang="en-US" b="1" u="sng" dirty="0" smtClean="0"/>
              <a:t>Comma Placement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1"/>
            <a:ext cx="8458200" cy="4876800"/>
          </a:xfrm>
        </p:spPr>
        <p:txBody>
          <a:bodyPr>
            <a:noAutofit/>
          </a:bodyPr>
          <a:lstStyle/>
          <a:p>
            <a:r>
              <a:rPr lang="en-US" sz="2800" dirty="0"/>
              <a:t>In </a:t>
            </a:r>
            <a:r>
              <a:rPr lang="en-US" sz="2800" b="1" dirty="0"/>
              <a:t>Complex</a:t>
            </a:r>
            <a:r>
              <a:rPr lang="en-US" sz="2800" dirty="0"/>
              <a:t> sentences a comma is ONLY used in the </a:t>
            </a:r>
            <a:r>
              <a:rPr lang="en-US" sz="2800" u="sng" dirty="0">
                <a:solidFill>
                  <a:srgbClr val="FFFF00"/>
                </a:solidFill>
              </a:rPr>
              <a:t>SC,SV+</a:t>
            </a:r>
            <a:r>
              <a:rPr lang="en-US" sz="2800" dirty="0"/>
              <a:t> formula, placing the comma at the end of the subordinate clause which comes just before the second subject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EX:  </a:t>
            </a:r>
            <a:r>
              <a:rPr lang="en-US" sz="2800" dirty="0" smtClean="0">
                <a:solidFill>
                  <a:srgbClr val="FFFF00"/>
                </a:solidFill>
              </a:rPr>
              <a:t>Although</a:t>
            </a:r>
            <a:r>
              <a:rPr lang="en-US" sz="2800" dirty="0" smtClean="0"/>
              <a:t> they are 250 miles apart</a:t>
            </a:r>
            <a:r>
              <a:rPr lang="en-US" sz="2800" dirty="0" smtClean="0">
                <a:solidFill>
                  <a:srgbClr val="FFFF00"/>
                </a:solidFill>
              </a:rPr>
              <a:t>,</a:t>
            </a:r>
            <a:r>
              <a:rPr lang="en-US" sz="2800" dirty="0" smtClean="0"/>
              <a:t> they keep in constant contact on the internet.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5700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125113" cy="924475"/>
          </a:xfrm>
        </p:spPr>
        <p:txBody>
          <a:bodyPr/>
          <a:lstStyle/>
          <a:p>
            <a:r>
              <a:rPr lang="en-US" b="1" dirty="0" smtClean="0"/>
              <a:t>Compound subjects and verbs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7919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Compound subject</a:t>
            </a:r>
          </a:p>
          <a:p>
            <a:r>
              <a:rPr lang="en-US" sz="3200" dirty="0" smtClean="0"/>
              <a:t>EX:  </a:t>
            </a:r>
            <a:r>
              <a:rPr lang="en-US" sz="3200" u="sng" dirty="0" smtClean="0">
                <a:solidFill>
                  <a:srgbClr val="00FF00"/>
                </a:solidFill>
              </a:rPr>
              <a:t>Sue and Jennie </a:t>
            </a:r>
            <a:r>
              <a:rPr lang="en-US" sz="3200" dirty="0" smtClean="0"/>
              <a:t>wanted to go shopping, so they went to Lakeside Mall.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Compound verb </a:t>
            </a:r>
          </a:p>
          <a:p>
            <a:r>
              <a:rPr lang="en-US" sz="3200" dirty="0" smtClean="0"/>
              <a:t>Ex:  Justine </a:t>
            </a:r>
            <a:r>
              <a:rPr lang="en-US" sz="3200" u="sng" dirty="0" smtClean="0">
                <a:solidFill>
                  <a:srgbClr val="FFFF00"/>
                </a:solidFill>
              </a:rPr>
              <a:t>sang and danced </a:t>
            </a:r>
            <a:r>
              <a:rPr lang="en-US" sz="3200" dirty="0" smtClean="0"/>
              <a:t>at her annual recital.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9321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0782"/>
            <a:ext cx="7125113" cy="924475"/>
          </a:xfrm>
        </p:spPr>
        <p:txBody>
          <a:bodyPr/>
          <a:lstStyle/>
          <a:p>
            <a:r>
              <a:rPr lang="en-US" sz="3600" b="1" u="sng" dirty="0" smtClean="0"/>
              <a:t>Subjects and Verbs </a:t>
            </a:r>
            <a:r>
              <a:rPr lang="en-US" sz="2000" b="1" u="sng" dirty="0" smtClean="0"/>
              <a:t>(</a:t>
            </a:r>
            <a:r>
              <a:rPr lang="en-US" sz="2000" b="1" u="sng" dirty="0" smtClean="0">
                <a:solidFill>
                  <a:srgbClr val="FFFF00"/>
                </a:solidFill>
              </a:rPr>
              <a:t>predicate</a:t>
            </a:r>
            <a:r>
              <a:rPr lang="en-US" sz="2000" b="1" u="sng" dirty="0" smtClean="0"/>
              <a:t>)</a:t>
            </a:r>
            <a:endParaRPr lang="en-US" sz="2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</a:t>
            </a:r>
            <a:r>
              <a:rPr lang="en-US" sz="3200" b="1" u="sng" dirty="0" smtClean="0">
                <a:solidFill>
                  <a:srgbClr val="FFFF00"/>
                </a:solidFill>
              </a:rPr>
              <a:t>subject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/>
              <a:t>in the sentence is always a </a:t>
            </a:r>
            <a:r>
              <a:rPr lang="en-US" sz="3200" u="sng" dirty="0" smtClean="0"/>
              <a:t>NOUN</a:t>
            </a:r>
            <a:r>
              <a:rPr lang="en-US" sz="3200" dirty="0" smtClean="0"/>
              <a:t> or a </a:t>
            </a:r>
            <a:r>
              <a:rPr lang="en-US" sz="3200" u="sng" dirty="0" smtClean="0"/>
              <a:t>PRONOUN </a:t>
            </a:r>
          </a:p>
          <a:p>
            <a:r>
              <a:rPr lang="en-US" sz="3200" dirty="0" smtClean="0"/>
              <a:t>You will always find the subject “doing” the verb!</a:t>
            </a:r>
          </a:p>
          <a:p>
            <a:r>
              <a:rPr lang="en-US" sz="3200" dirty="0" smtClean="0"/>
              <a:t>The </a:t>
            </a:r>
            <a:r>
              <a:rPr lang="en-US" sz="3200" b="1" u="sng" dirty="0" smtClean="0">
                <a:solidFill>
                  <a:srgbClr val="FFFF00"/>
                </a:solidFill>
              </a:rPr>
              <a:t>verb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/>
              <a:t>is the action OR state of being (is/was/were/etc.)  in the sentence and is what the subject is doing!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628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 smtClean="0"/>
              <a:t>Independent Clause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Is a fancy way to say “</a:t>
            </a:r>
            <a:r>
              <a:rPr lang="en-US" sz="3600" dirty="0" smtClean="0">
                <a:solidFill>
                  <a:srgbClr val="FFFF00"/>
                </a:solidFill>
              </a:rPr>
              <a:t>SENTENCE</a:t>
            </a:r>
            <a:r>
              <a:rPr lang="en-US" sz="3600" dirty="0" smtClean="0"/>
              <a:t>”</a:t>
            </a:r>
          </a:p>
          <a:p>
            <a:r>
              <a:rPr lang="en-US" sz="3600" dirty="0" smtClean="0"/>
              <a:t>It is simply a complete sentence…of which contains a subject and a verb!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2207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353713" cy="6553200"/>
          </a:xfrm>
        </p:spPr>
        <p:txBody>
          <a:bodyPr/>
          <a:lstStyle/>
          <a:p>
            <a:pPr marL="457200" indent="-4572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SENTENCE TYPES</a:t>
            </a:r>
            <a:br>
              <a:rPr lang="en-US" u="sng" dirty="0" smtClean="0"/>
            </a:br>
            <a:r>
              <a:rPr lang="en-US" sz="800" dirty="0"/>
              <a:t/>
            </a:r>
            <a:br>
              <a:rPr lang="en-US" sz="800" dirty="0"/>
            </a:br>
            <a:r>
              <a:rPr lang="en-US" sz="800" dirty="0" smtClean="0"/>
              <a:t>	</a:t>
            </a:r>
            <a:r>
              <a:rPr lang="en-US" dirty="0" smtClean="0"/>
              <a:t>Two-word sentence: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smtClean="0">
                <a:solidFill>
                  <a:srgbClr val="FFFF00"/>
                </a:solidFill>
              </a:rPr>
              <a:t>SV.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Simple Sentence: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smtClean="0">
                <a:solidFill>
                  <a:srgbClr val="FFFF00"/>
                </a:solidFill>
              </a:rPr>
              <a:t>SV+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	Compound Sentence: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smtClean="0">
                <a:solidFill>
                  <a:srgbClr val="FFFF00"/>
                </a:solidFill>
              </a:rPr>
              <a:t>SV+,CSV+.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/>
              <a:t>	Complex Sentence: </a:t>
            </a:r>
            <a:br>
              <a:rPr lang="en-US" dirty="0" smtClean="0"/>
            </a:br>
            <a:r>
              <a:rPr lang="en-US" dirty="0" smtClean="0"/>
              <a:t>				</a:t>
            </a:r>
            <a:r>
              <a:rPr lang="en-US" dirty="0" smtClean="0">
                <a:solidFill>
                  <a:srgbClr val="FFFF00"/>
                </a:solidFill>
              </a:rPr>
              <a:t>SC, SV+.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       		Or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        SV+SC.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122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/>
              <a:t>Sentence Types (cont’d)</a:t>
            </a:r>
            <a:endParaRPr lang="en-US" sz="36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07361"/>
            <a:ext cx="8305799" cy="4051437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600" dirty="0" smtClean="0"/>
              <a:t>Compound-Complex: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   </a:t>
            </a:r>
            <a:r>
              <a:rPr lang="en-US" sz="3600" dirty="0" smtClean="0">
                <a:solidFill>
                  <a:srgbClr val="FFFF00"/>
                </a:solidFill>
              </a:rPr>
              <a:t>Variety of ways to construct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r>
              <a:rPr lang="en-US" sz="3600" dirty="0" smtClean="0"/>
              <a:t>   Written by combing a compound       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sentence and a subordinating 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clause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0111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 smtClean="0"/>
              <a:t>Semicolons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Use a </a:t>
            </a:r>
            <a:r>
              <a:rPr lang="en-US" sz="3600" dirty="0" smtClean="0">
                <a:solidFill>
                  <a:srgbClr val="FFFF00"/>
                </a:solidFill>
              </a:rPr>
              <a:t>semicolon</a:t>
            </a:r>
            <a:r>
              <a:rPr lang="en-US" sz="3600" dirty="0" smtClean="0"/>
              <a:t> (</a:t>
            </a:r>
            <a:r>
              <a:rPr lang="en-US" sz="3600" dirty="0" smtClean="0">
                <a:solidFill>
                  <a:srgbClr val="FFFF00"/>
                </a:solidFill>
              </a:rPr>
              <a:t>;</a:t>
            </a:r>
            <a:r>
              <a:rPr lang="en-US" sz="3600" dirty="0" smtClean="0"/>
              <a:t>) to replace the comma and coordinating conjunction in a compound sentence.</a:t>
            </a:r>
          </a:p>
          <a:p>
            <a:r>
              <a:rPr lang="en-US" sz="3600" dirty="0" smtClean="0"/>
              <a:t>Ex:  Sam dislikes sitting on the beach</a:t>
            </a:r>
            <a:r>
              <a:rPr lang="en-US" sz="3600" dirty="0" smtClean="0">
                <a:solidFill>
                  <a:srgbClr val="FFFF00"/>
                </a:solidFill>
              </a:rPr>
              <a:t>;</a:t>
            </a:r>
            <a:r>
              <a:rPr lang="en-US" sz="3600" dirty="0" smtClean="0"/>
              <a:t> he always gets a nasty sunburn.</a:t>
            </a:r>
          </a:p>
        </p:txBody>
      </p:sp>
    </p:spTree>
    <p:extLst>
      <p:ext uri="{BB962C8B-B14F-4D97-AF65-F5344CB8AC3E}">
        <p14:creationId xmlns:p14="http://schemas.microsoft.com/office/powerpoint/2010/main" val="1812888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/>
              <a:t>Colons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Use a </a:t>
            </a:r>
            <a:r>
              <a:rPr lang="en-US" sz="3600" dirty="0">
                <a:solidFill>
                  <a:srgbClr val="FFFF00"/>
                </a:solidFill>
              </a:rPr>
              <a:t>colon</a:t>
            </a:r>
            <a:r>
              <a:rPr lang="en-US" sz="3600" dirty="0"/>
              <a:t> (</a:t>
            </a:r>
            <a:r>
              <a:rPr lang="en-US" sz="3600" dirty="0">
                <a:solidFill>
                  <a:srgbClr val="FFFF00"/>
                </a:solidFill>
              </a:rPr>
              <a:t>:</a:t>
            </a:r>
            <a:r>
              <a:rPr lang="en-US" sz="3600" dirty="0"/>
              <a:t>) </a:t>
            </a:r>
            <a:r>
              <a:rPr lang="en-US" sz="3600" dirty="0" smtClean="0"/>
              <a:t>to move from a </a:t>
            </a:r>
            <a:r>
              <a:rPr lang="en-US" sz="3600" dirty="0" smtClean="0">
                <a:solidFill>
                  <a:srgbClr val="33CCFF"/>
                </a:solidFill>
              </a:rPr>
              <a:t>general</a:t>
            </a:r>
            <a:r>
              <a:rPr lang="en-US" sz="3600" dirty="0" smtClean="0"/>
              <a:t> statement to a </a:t>
            </a:r>
            <a:r>
              <a:rPr lang="en-US" sz="3600" dirty="0" smtClean="0">
                <a:solidFill>
                  <a:srgbClr val="00FF00"/>
                </a:solidFill>
              </a:rPr>
              <a:t>specific</a:t>
            </a:r>
            <a:r>
              <a:rPr lang="en-US" sz="3600" dirty="0" smtClean="0"/>
              <a:t> example.</a:t>
            </a:r>
          </a:p>
          <a:p>
            <a:endParaRPr lang="en-US" sz="3600" dirty="0"/>
          </a:p>
          <a:p>
            <a:r>
              <a:rPr lang="en-US" sz="3600" dirty="0" smtClean="0">
                <a:solidFill>
                  <a:srgbClr val="33CCFF"/>
                </a:solidFill>
              </a:rPr>
              <a:t>Bertram had trouble getting a date</a:t>
            </a:r>
            <a:r>
              <a:rPr lang="en-US" sz="3600" dirty="0" smtClean="0">
                <a:solidFill>
                  <a:srgbClr val="FFFF00"/>
                </a:solidFill>
              </a:rPr>
              <a:t>: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FF00"/>
                </a:solidFill>
              </a:rPr>
              <a:t>he had intense body odor and long nasal hair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86160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125113" cy="924475"/>
          </a:xfrm>
        </p:spPr>
        <p:txBody>
          <a:bodyPr/>
          <a:lstStyle/>
          <a:p>
            <a:r>
              <a:rPr lang="en-US" b="1" u="sng" dirty="0" smtClean="0"/>
              <a:t>Using the Correct Conjunction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u="sng" dirty="0" smtClean="0"/>
              <a:t>Compound</a:t>
            </a:r>
            <a:r>
              <a:rPr lang="en-US" sz="3200" u="sng" dirty="0" smtClean="0"/>
              <a:t> </a:t>
            </a:r>
            <a:r>
              <a:rPr lang="en-US" sz="3200" dirty="0" smtClean="0"/>
              <a:t>sentences are created by using </a:t>
            </a:r>
            <a:r>
              <a:rPr lang="en-US" sz="3200" b="1" dirty="0" smtClean="0">
                <a:solidFill>
                  <a:srgbClr val="FFFF00"/>
                </a:solidFill>
              </a:rPr>
              <a:t>coordinating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/>
              <a:t>conjunctions (FANBOYS)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b="1" u="sng" dirty="0" smtClean="0"/>
              <a:t>Complex</a:t>
            </a:r>
            <a:r>
              <a:rPr lang="en-US" sz="3200" dirty="0" smtClean="0"/>
              <a:t> sentences are created by using </a:t>
            </a:r>
            <a:r>
              <a:rPr lang="en-US" sz="3200" b="1" dirty="0" smtClean="0">
                <a:solidFill>
                  <a:srgbClr val="FFFF00"/>
                </a:solidFill>
              </a:rPr>
              <a:t>subordinating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/>
              <a:t>conjunctions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1907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25113" cy="924475"/>
          </a:xfrm>
        </p:spPr>
        <p:txBody>
          <a:bodyPr/>
          <a:lstStyle/>
          <a:p>
            <a:r>
              <a:rPr lang="en-US" sz="3600" b="1" u="sng" dirty="0" smtClean="0"/>
              <a:t>Comma Placement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889637"/>
          </a:xfrm>
        </p:spPr>
        <p:txBody>
          <a:bodyPr>
            <a:noAutofit/>
          </a:bodyPr>
          <a:lstStyle/>
          <a:p>
            <a:r>
              <a:rPr lang="en-US" sz="3200" dirty="0" smtClean="0"/>
              <a:t>In </a:t>
            </a:r>
            <a:r>
              <a:rPr lang="en-US" sz="3200" b="1" u="sng" dirty="0" smtClean="0"/>
              <a:t>Compound</a:t>
            </a:r>
            <a:r>
              <a:rPr lang="en-US" sz="3200" dirty="0" smtClean="0"/>
              <a:t> sentences </a:t>
            </a:r>
            <a:r>
              <a:rPr lang="en-US" sz="3200" dirty="0" smtClean="0">
                <a:solidFill>
                  <a:srgbClr val="FFFF00"/>
                </a:solidFill>
              </a:rPr>
              <a:t>SV+,CSV+. </a:t>
            </a:r>
            <a:r>
              <a:rPr lang="en-US" sz="3200" dirty="0" smtClean="0"/>
              <a:t>the comma is ALWAYS placed in FRONT of the coordinating conjunction (FANBOYS)</a:t>
            </a:r>
          </a:p>
          <a:p>
            <a:endParaRPr lang="en-US" sz="3200" dirty="0" smtClean="0"/>
          </a:p>
          <a:p>
            <a:r>
              <a:rPr lang="en-US" sz="3200" dirty="0" smtClean="0"/>
              <a:t>Ex:  Jennie went to the homecoming dance</a:t>
            </a:r>
            <a:r>
              <a:rPr lang="en-US" sz="3200" dirty="0" smtClean="0">
                <a:solidFill>
                  <a:srgbClr val="FFFF00"/>
                </a:solidFill>
              </a:rPr>
              <a:t>, but </a:t>
            </a:r>
            <a:r>
              <a:rPr lang="en-US" sz="3200" dirty="0" smtClean="0"/>
              <a:t>Pauline decided to stay home.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8080159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48</TotalTime>
  <Words>324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Autumn</vt:lpstr>
      <vt:lpstr>Sentence Variety Basics</vt:lpstr>
      <vt:lpstr>Subjects and Verbs (predicate)</vt:lpstr>
      <vt:lpstr>Independent Clause</vt:lpstr>
      <vt:lpstr>            SENTENCE TYPES   Two-word sentence:               SV.  Simple Sentence:               SV+.  Compound Sentence:              SV+,CSV+.  Complex Sentence:      SC, SV+.          Or              SV+SC.             </vt:lpstr>
      <vt:lpstr>Sentence Types (cont’d)</vt:lpstr>
      <vt:lpstr>Semicolons</vt:lpstr>
      <vt:lpstr>Colons</vt:lpstr>
      <vt:lpstr>Using the Correct Conjunction</vt:lpstr>
      <vt:lpstr>Comma Placement</vt:lpstr>
      <vt:lpstr>Comma Placement</vt:lpstr>
      <vt:lpstr>Compound subjects and verbs</vt:lpstr>
    </vt:vector>
  </TitlesOfParts>
  <Company>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Sentence Variety Basics</dc:title>
  <dc:creator>Windows User</dc:creator>
  <cp:lastModifiedBy>Windows User</cp:lastModifiedBy>
  <cp:revision>8</cp:revision>
  <dcterms:created xsi:type="dcterms:W3CDTF">2014-09-22T10:42:32Z</dcterms:created>
  <dcterms:modified xsi:type="dcterms:W3CDTF">2014-09-22T11:31:28Z</dcterms:modified>
</cp:coreProperties>
</file>